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284" r:id="rId4"/>
    <p:sldId id="272" r:id="rId5"/>
    <p:sldId id="296" r:id="rId6"/>
    <p:sldId id="282" r:id="rId7"/>
    <p:sldId id="297" r:id="rId8"/>
    <p:sldId id="286" r:id="rId9"/>
    <p:sldId id="287" r:id="rId10"/>
    <p:sldId id="288" r:id="rId11"/>
    <p:sldId id="299" r:id="rId12"/>
    <p:sldId id="293" r:id="rId13"/>
    <p:sldId id="294" r:id="rId14"/>
    <p:sldId id="301" r:id="rId15"/>
    <p:sldId id="295" r:id="rId16"/>
    <p:sldId id="267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D00"/>
    <a:srgbClr val="43B02A"/>
    <a:srgbClr val="40B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526" autoAdjust="0"/>
  </p:normalViewPr>
  <p:slideViewPr>
    <p:cSldViewPr snapToGrid="0" showGuides="1">
      <p:cViewPr varScale="1">
        <p:scale>
          <a:sx n="114" d="100"/>
          <a:sy n="114" d="100"/>
        </p:scale>
        <p:origin x="70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9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opid\DFS\DATA\OPL\Preference\provoz_prehledy\MPVnet_odchylky\220613_DIO_BM_prezentace\VYHODNOCEN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mhdpraha-my.sharepoint.com/personal/sabikd_dpp_cz/Documents/Plocha/RBM_presnost_bus_linek_1605_1206_2022_DPP_grafy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opid\DFS\DATA\OPL\Preference\provoz_prehledy\MPVnet_odchylky\220613_DIO_BM_prezentace\VYHODNOCEN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opid\DFS\DATA\OPL\Preference\provoz_prehledy\MPVnet_odchylky\220613_DIO_BM_prezentace\VYHODNOCEN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Ropid\DFS\DATA\OPL\Preference\provoz_prehledy\MPVnet_odchylky\220613_DIO_BM_prezentace\VYHODNOCEN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Ropid\DFS\DATA\OPL\Preference\provoz_prehledy\MPVnet_odchylky\220613_DIO_BM_prezentace\VYHODNOCEN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Ropid\DFS\DATA\OPL\Preference\provoz_prehledy\MPVnet_odchylky\220613_DIO_BM_prezentace\VYHODNOCEN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Ropid\DFS\DATA\OPL\Preference\provoz_prehledy\MPVnet_odchylky\220613_DIO_BM_prezentace\VYHODNOCEN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Ropid\DFS\DATA\OPL\Preference\provoz_prehledy\MPVnet_odchylky\220613_DIO_BM_prezentace\VYHODNOCEN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Ropid\DFS\DATA\OPL\Preference\provoz_prehledy\MPVnet_odchylky\220613_DIO_BM_prezentace\VYHODNOCEN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BARRANDOVU  </a:t>
            </a:r>
            <a:r>
              <a:rPr lang="cs-CZ"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s-CZ" sz="1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Geologická - Přístaviště  I  170</a:t>
            </a:r>
            <a:endParaRPr lang="cs-CZ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4953668558778732E-2"/>
          <c:y val="1.06074366684007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Vyhodnocení!$F$22</c:f>
              <c:strCache>
                <c:ptCount val="1"/>
                <c:pt idx="0">
                  <c:v>Průměr [s]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28-4216-9363-28BC98F855C2}"/>
              </c:ext>
            </c:extLst>
          </c:dPt>
          <c:dLbls>
            <c:dLbl>
              <c:idx val="0"/>
              <c:layout>
                <c:manualLayout>
                  <c:x val="0"/>
                  <c:y val="5.48245614035088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28-4216-9363-28BC98F855C2}"/>
                </c:ext>
              </c:extLst>
            </c:dLbl>
            <c:dLbl>
              <c:idx val="1"/>
              <c:layout>
                <c:manualLayout>
                  <c:x val="0"/>
                  <c:y val="5.97408614096810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28-4216-9363-28BC98F855C2}"/>
                </c:ext>
              </c:extLst>
            </c:dLbl>
            <c:dLbl>
              <c:idx val="2"/>
              <c:layout>
                <c:manualLayout>
                  <c:x val="3.1099857479393285E-3"/>
                  <c:y val="5.33165874562432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28-4216-9363-28BC98F855C2}"/>
                </c:ext>
              </c:extLst>
            </c:dLbl>
            <c:dLbl>
              <c:idx val="3"/>
              <c:layout>
                <c:manualLayout>
                  <c:x val="-3.1099857479393285E-3"/>
                  <c:y val="5.27778022707967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28-4216-9363-28BC98F855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Vyhodnocení!$B$23:$B$27</c:f>
              <c:strCache>
                <c:ptCount val="5"/>
                <c:pt idx="0">
                  <c:v>Před DIO</c:v>
                </c:pt>
                <c:pt idx="1">
                  <c:v>16.5. - 20.5.</c:v>
                </c:pt>
                <c:pt idx="2">
                  <c:v>23.5. - 27.5.</c:v>
                </c:pt>
                <c:pt idx="3">
                  <c:v>30.5. - 3.6.</c:v>
                </c:pt>
                <c:pt idx="4">
                  <c:v>6.6. - 10.6.</c:v>
                </c:pt>
              </c:strCache>
            </c:strRef>
          </c:cat>
          <c:val>
            <c:numRef>
              <c:f>Vyhodnocení!$F$23:$F$27</c:f>
              <c:numCache>
                <c:formatCode>General</c:formatCode>
                <c:ptCount val="5"/>
                <c:pt idx="0">
                  <c:v>18</c:v>
                </c:pt>
                <c:pt idx="1">
                  <c:v>51</c:v>
                </c:pt>
                <c:pt idx="2">
                  <c:v>55</c:v>
                </c:pt>
                <c:pt idx="3">
                  <c:v>52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28-4216-9363-28BC98F855C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52124224"/>
        <c:axId val="252125008"/>
      </c:barChart>
      <c:catAx>
        <c:axId val="25212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52125008"/>
        <c:crosses val="autoZero"/>
        <c:auto val="1"/>
        <c:lblAlgn val="ctr"/>
        <c:lblOffset val="100"/>
        <c:noMultiLvlLbl val="0"/>
      </c:catAx>
      <c:valAx>
        <c:axId val="25212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průměrné</a:t>
                </a:r>
                <a:r>
                  <a:rPr lang="cs-CZ" baseline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900" b="0" i="0" u="none" strike="noStrike" baseline="0" dirty="0">
                    <a:effectLst/>
                  </a:rPr>
                  <a:t>zdržení v pracovní den v období 6-20 hod</a:t>
                </a:r>
                <a:r>
                  <a:rPr lang="cs-CZ" baseline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[s]</a:t>
                </a:r>
                <a:endParaRPr lang="cs-CZ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5212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900"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Autobusové linky 129 + 241</a:t>
            </a:r>
            <a:r>
              <a:rPr lang="cs-CZ" b="1" baseline="0"/>
              <a:t> + 244</a:t>
            </a:r>
            <a:endParaRPr lang="cs-CZ" b="1"/>
          </a:p>
          <a:p>
            <a:pPr>
              <a:defRPr/>
            </a:pPr>
            <a:r>
              <a:rPr lang="cs-CZ"/>
              <a:t>Podíl spojů se zpožděním nad 3 minuty (179 vteřin)</a:t>
            </a:r>
            <a:r>
              <a:rPr lang="cs-CZ" baseline="0"/>
              <a:t> a nad 7 minut (420 vteřin) dle Standardů kvality PID za celou linku a pracovní týden / víkend</a:t>
            </a:r>
            <a:endParaRPr lang="cs-CZ"/>
          </a:p>
        </c:rich>
      </c:tx>
      <c:layout>
        <c:manualLayout>
          <c:xMode val="edge"/>
          <c:yMode val="edge"/>
          <c:x val="0"/>
          <c:y val="1.83392766174223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995998629461402E-2"/>
          <c:y val="0.19856334310732804"/>
          <c:w val="0.92641098363547714"/>
          <c:h val="0.60375931103365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'zpoždění linek'!$A$214</c:f>
              <c:strCache>
                <c:ptCount val="1"/>
                <c:pt idx="0">
                  <c:v>Spoje se zpožděním více než 3 a méně než 7 minut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66CC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27C-4C9F-A2C8-9C4988C221E6}"/>
              </c:ext>
            </c:extLst>
          </c:dPt>
          <c:dPt>
            <c:idx val="1"/>
            <c:invertIfNegative val="0"/>
            <c:bubble3D val="0"/>
            <c:spPr>
              <a:solidFill>
                <a:srgbClr val="66CC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27C-4C9F-A2C8-9C4988C221E6}"/>
              </c:ext>
            </c:extLst>
          </c:dPt>
          <c:dPt>
            <c:idx val="2"/>
            <c:invertIfNegative val="0"/>
            <c:bubble3D val="0"/>
            <c:spPr>
              <a:solidFill>
                <a:srgbClr val="66CC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27C-4C9F-A2C8-9C4988C221E6}"/>
              </c:ext>
            </c:extLst>
          </c:dPt>
          <c:dPt>
            <c:idx val="3"/>
            <c:invertIfNegative val="0"/>
            <c:bubble3D val="0"/>
            <c:spPr>
              <a:solidFill>
                <a:srgbClr val="66CC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027C-4C9F-A2C8-9C4988C221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'zpoždění linek'!$B$213:$M$213</c:f>
              <c:strCache>
                <c:ptCount val="12"/>
                <c:pt idx="0">
                  <c:v>02.-06.05.2022</c:v>
                </c:pt>
                <c:pt idx="1">
                  <c:v>Víkend 07.-08.05.2022</c:v>
                </c:pt>
                <c:pt idx="2">
                  <c:v>09.-13.05.2022</c:v>
                </c:pt>
                <c:pt idx="3">
                  <c:v>Víkend 14.-15.5.2022</c:v>
                </c:pt>
                <c:pt idx="4">
                  <c:v>16.-20.05.2022</c:v>
                </c:pt>
                <c:pt idx="5">
                  <c:v>Víkend 21.-22.05.2022</c:v>
                </c:pt>
                <c:pt idx="6">
                  <c:v>23.-27.5.2022</c:v>
                </c:pt>
                <c:pt idx="7">
                  <c:v>Víkend 28.-29.05.2022</c:v>
                </c:pt>
                <c:pt idx="8">
                  <c:v>30.05.-03.06.2022</c:v>
                </c:pt>
                <c:pt idx="9">
                  <c:v>Víkend 04.-05.06.2022</c:v>
                </c:pt>
                <c:pt idx="10">
                  <c:v>06.-10.06.2022</c:v>
                </c:pt>
                <c:pt idx="11">
                  <c:v>Víkend 11.-12.06.2022</c:v>
                </c:pt>
              </c:strCache>
            </c:strRef>
          </c:cat>
          <c:val>
            <c:numRef>
              <c:f>'zpoždění linek'!$B$214:$M$214</c:f>
              <c:numCache>
                <c:formatCode>0.00%</c:formatCode>
                <c:ptCount val="12"/>
                <c:pt idx="0">
                  <c:v>0.127</c:v>
                </c:pt>
                <c:pt idx="1">
                  <c:v>5.5199999999999999E-2</c:v>
                </c:pt>
                <c:pt idx="2">
                  <c:v>0.12529999999999999</c:v>
                </c:pt>
                <c:pt idx="3">
                  <c:v>8.5900000000000004E-2</c:v>
                </c:pt>
                <c:pt idx="4">
                  <c:v>0.1119</c:v>
                </c:pt>
                <c:pt idx="5">
                  <c:v>6.6199999999999995E-2</c:v>
                </c:pt>
                <c:pt idx="6">
                  <c:v>0.1042</c:v>
                </c:pt>
                <c:pt idx="7">
                  <c:v>5.0799999999999998E-2</c:v>
                </c:pt>
                <c:pt idx="8">
                  <c:v>7.6100000000000001E-2</c:v>
                </c:pt>
                <c:pt idx="9">
                  <c:v>7.6399999999999996E-2</c:v>
                </c:pt>
                <c:pt idx="10">
                  <c:v>9.4500000000000001E-2</c:v>
                </c:pt>
                <c:pt idx="11">
                  <c:v>8.3599999999999994E-2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7C-4C9F-A2C8-9C4988C221E6}"/>
            </c:ext>
          </c:extLst>
        </c:ser>
        <c:ser>
          <c:idx val="1"/>
          <c:order val="1"/>
          <c:tx>
            <c:strRef>
              <c:f>'zpoždění linek'!$A$215</c:f>
              <c:strCache>
                <c:ptCount val="1"/>
                <c:pt idx="0">
                  <c:v>Spoje se zpožděním více než  7 minut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027C-4C9F-A2C8-9C4988C221E6}"/>
              </c:ext>
            </c:extLst>
          </c:dPt>
          <c:dPt>
            <c:idx val="1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027C-4C9F-A2C8-9C4988C221E6}"/>
              </c:ext>
            </c:extLst>
          </c:dPt>
          <c:dPt>
            <c:idx val="2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027C-4C9F-A2C8-9C4988C221E6}"/>
              </c:ext>
            </c:extLst>
          </c:dPt>
          <c:dPt>
            <c:idx val="3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027C-4C9F-A2C8-9C4988C221E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027C-4C9F-A2C8-9C4988C221E6}"/>
                </c:ext>
              </c:extLst>
            </c:dLbl>
            <c:dLbl>
              <c:idx val="1"/>
              <c:layout>
                <c:manualLayout>
                  <c:x val="5.3908350074458253E-3"/>
                  <c:y val="-4.8888880334404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7C-4C9F-A2C8-9C4988C221E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027C-4C9F-A2C8-9C4988C221E6}"/>
                </c:ext>
              </c:extLst>
            </c:dLbl>
            <c:dLbl>
              <c:idx val="3"/>
              <c:layout>
                <c:manualLayout>
                  <c:x val="4.0431262555843195E-3"/>
                  <c:y val="-5.333332400116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27C-4C9F-A2C8-9C4988C221E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1A95-444E-BEDC-1F87ACD973B1}"/>
                </c:ext>
              </c:extLst>
            </c:dLbl>
            <c:dLbl>
              <c:idx val="5"/>
              <c:layout>
                <c:manualLayout>
                  <c:x val="4.043126255584369E-3"/>
                  <c:y val="-5.3333324001168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27C-4C9F-A2C8-9C4988C221E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A95-444E-BEDC-1F87ACD973B1}"/>
                </c:ext>
              </c:extLst>
            </c:dLbl>
            <c:dLbl>
              <c:idx val="7"/>
              <c:layout>
                <c:manualLayout>
                  <c:x val="4.0431262555842701E-3"/>
                  <c:y val="-5.333332400116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27C-4C9F-A2C8-9C4988C221E6}"/>
                </c:ext>
              </c:extLst>
            </c:dLbl>
            <c:dLbl>
              <c:idx val="8"/>
              <c:layout>
                <c:manualLayout>
                  <c:x val="5.3908350074458253E-3"/>
                  <c:y val="-5.9999989501314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27C-4C9F-A2C8-9C4988C221E6}"/>
                </c:ext>
              </c:extLst>
            </c:dLbl>
            <c:dLbl>
              <c:idx val="9"/>
              <c:layout>
                <c:manualLayout>
                  <c:x val="2.6954175037228138E-3"/>
                  <c:y val="-5.5555545834550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27C-4C9F-A2C8-9C4988C221E6}"/>
                </c:ext>
              </c:extLst>
            </c:dLbl>
            <c:dLbl>
              <c:idx val="10"/>
              <c:layout>
                <c:manualLayout>
                  <c:x val="4.043126255584369E-3"/>
                  <c:y val="-6.6666655001460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27C-4C9F-A2C8-9C4988C221E6}"/>
                </c:ext>
              </c:extLst>
            </c:dLbl>
            <c:dLbl>
              <c:idx val="11"/>
              <c:layout>
                <c:manualLayout>
                  <c:x val="4.043126255584369E-3"/>
                  <c:y val="-6.4444433168078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27C-4C9F-A2C8-9C4988C221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'zpoždění linek'!$B$213:$M$213</c:f>
              <c:strCache>
                <c:ptCount val="12"/>
                <c:pt idx="0">
                  <c:v>02.-06.05.2022</c:v>
                </c:pt>
                <c:pt idx="1">
                  <c:v>Víkend 07.-08.05.2022</c:v>
                </c:pt>
                <c:pt idx="2">
                  <c:v>09.-13.05.2022</c:v>
                </c:pt>
                <c:pt idx="3">
                  <c:v>Víkend 14.-15.5.2022</c:v>
                </c:pt>
                <c:pt idx="4">
                  <c:v>16.-20.05.2022</c:v>
                </c:pt>
                <c:pt idx="5">
                  <c:v>Víkend 21.-22.05.2022</c:v>
                </c:pt>
                <c:pt idx="6">
                  <c:v>23.-27.5.2022</c:v>
                </c:pt>
                <c:pt idx="7">
                  <c:v>Víkend 28.-29.05.2022</c:v>
                </c:pt>
                <c:pt idx="8">
                  <c:v>30.05.-03.06.2022</c:v>
                </c:pt>
                <c:pt idx="9">
                  <c:v>Víkend 04.-05.06.2022</c:v>
                </c:pt>
                <c:pt idx="10">
                  <c:v>06.-10.06.2022</c:v>
                </c:pt>
                <c:pt idx="11">
                  <c:v>Víkend 11.-12.06.2022</c:v>
                </c:pt>
              </c:strCache>
            </c:strRef>
          </c:cat>
          <c:val>
            <c:numRef>
              <c:f>'zpoždění linek'!$B$215:$M$215</c:f>
              <c:numCache>
                <c:formatCode>0.00%</c:formatCode>
                <c:ptCount val="12"/>
                <c:pt idx="0">
                  <c:v>2.1100000000000001E-2</c:v>
                </c:pt>
                <c:pt idx="1">
                  <c:v>1.4E-3</c:v>
                </c:pt>
                <c:pt idx="2">
                  <c:v>1.89E-2</c:v>
                </c:pt>
                <c:pt idx="3">
                  <c:v>2.7000000000000001E-3</c:v>
                </c:pt>
                <c:pt idx="4">
                  <c:v>2.0400000000000001E-2</c:v>
                </c:pt>
                <c:pt idx="5">
                  <c:v>3.5000000000000001E-3</c:v>
                </c:pt>
                <c:pt idx="6">
                  <c:v>1.7299999999999999E-2</c:v>
                </c:pt>
                <c:pt idx="7">
                  <c:v>4.0000000000000002E-4</c:v>
                </c:pt>
                <c:pt idx="8">
                  <c:v>5.8999999999999999E-3</c:v>
                </c:pt>
                <c:pt idx="9">
                  <c:v>2.7000000000000001E-3</c:v>
                </c:pt>
                <c:pt idx="10">
                  <c:v>1.1900000000000001E-2</c:v>
                </c:pt>
                <c:pt idx="11">
                  <c:v>1.01E-2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027C-4C9F-A2C8-9C4988C22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3081336"/>
        <c:axId val="553081728"/>
        <c:axId val="0"/>
      </c:bar3DChart>
      <c:catAx>
        <c:axId val="553081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3081728"/>
        <c:crosses val="autoZero"/>
        <c:auto val="1"/>
        <c:lblAlgn val="ctr"/>
        <c:lblOffset val="100"/>
        <c:noMultiLvlLbl val="0"/>
      </c:catAx>
      <c:valAx>
        <c:axId val="55308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3081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KOMOŘANSKÁ  </a:t>
            </a:r>
            <a:r>
              <a:rPr lang="cs-CZ"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s-CZ" sz="1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Nádraží Zbraslav - Nádraží Modřany  I  165</a:t>
            </a:r>
            <a:endParaRPr lang="cs-CZ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4953668558778732E-2"/>
          <c:y val="1.06074366684007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Vyhodnocení!$F$31</c:f>
              <c:strCache>
                <c:ptCount val="1"/>
                <c:pt idx="0">
                  <c:v>Průměr [s]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31-409D-8FF0-4FCDF2A7F4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Vyhodnocení!$B$32:$B$36</c:f>
              <c:strCache>
                <c:ptCount val="5"/>
                <c:pt idx="0">
                  <c:v>Před DIO</c:v>
                </c:pt>
                <c:pt idx="1">
                  <c:v>16.5. - 20.5.</c:v>
                </c:pt>
                <c:pt idx="2">
                  <c:v>23.5. - 27.5.</c:v>
                </c:pt>
                <c:pt idx="3">
                  <c:v>30.5. - 3.6.</c:v>
                </c:pt>
                <c:pt idx="4">
                  <c:v>6.6. - 10.6.</c:v>
                </c:pt>
              </c:strCache>
            </c:strRef>
          </c:cat>
          <c:val>
            <c:numRef>
              <c:f>Vyhodnocení!$F$32:$F$36</c:f>
              <c:numCache>
                <c:formatCode>General</c:formatCode>
                <c:ptCount val="5"/>
                <c:pt idx="0">
                  <c:v>39</c:v>
                </c:pt>
                <c:pt idx="1">
                  <c:v>101</c:v>
                </c:pt>
                <c:pt idx="2">
                  <c:v>95</c:v>
                </c:pt>
                <c:pt idx="3">
                  <c:v>84</c:v>
                </c:pt>
                <c:pt idx="4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31-409D-8FF0-4FCDF2A7F43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52120304"/>
        <c:axId val="252125400"/>
      </c:barChart>
      <c:catAx>
        <c:axId val="25212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52125400"/>
        <c:crosses val="autoZero"/>
        <c:auto val="1"/>
        <c:lblAlgn val="ctr"/>
        <c:lblOffset val="100"/>
        <c:noMultiLvlLbl val="0"/>
      </c:catAx>
      <c:valAx>
        <c:axId val="252125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průměrné</a:t>
                </a:r>
                <a:r>
                  <a:rPr lang="cs-CZ" baseline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900" b="0" i="0" u="none" strike="noStrike" baseline="0" dirty="0">
                    <a:effectLst/>
                  </a:rPr>
                  <a:t>zdržení</a:t>
                </a:r>
                <a:r>
                  <a:rPr lang="cs-CZ" baseline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900" b="0" i="0" u="none" strike="noStrike" baseline="0" dirty="0">
                    <a:effectLst/>
                  </a:rPr>
                  <a:t>v pracovní den v období 6-20 hod </a:t>
                </a:r>
                <a:r>
                  <a:rPr lang="cs-CZ" baseline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[s]</a:t>
                </a:r>
                <a:endParaRPr lang="cs-CZ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5212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900"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JEREMENKOVA</a:t>
            </a:r>
            <a:r>
              <a:rPr lang="cs-CZ" sz="14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MODŘANSKÁ</a:t>
            </a:r>
            <a:r>
              <a:rPr lang="cs-CZ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s-CZ" sz="1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Strži - Lihovar  I  118  </a:t>
            </a:r>
            <a:endParaRPr lang="cs-CZ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8063654306718056E-2"/>
          <c:y val="1.99750979475829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Vyhodnocení!$F$4</c:f>
              <c:strCache>
                <c:ptCount val="1"/>
                <c:pt idx="0">
                  <c:v>Průměr [s]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6A-47A5-99A7-6EA9D4BD2B74}"/>
              </c:ext>
            </c:extLst>
          </c:dPt>
          <c:dLbls>
            <c:dLbl>
              <c:idx val="4"/>
              <c:layout>
                <c:manualLayout>
                  <c:x val="-1.1403149345623227E-16"/>
                  <c:y val="5.7121149330017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6A-47A5-99A7-6EA9D4BD2B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Vyhodnocení!$B$5:$B$9</c:f>
              <c:strCache>
                <c:ptCount val="5"/>
                <c:pt idx="0">
                  <c:v>Před DIO</c:v>
                </c:pt>
                <c:pt idx="1">
                  <c:v>16.5. - 20.5.</c:v>
                </c:pt>
                <c:pt idx="2">
                  <c:v>23.5. - 27.5.</c:v>
                </c:pt>
                <c:pt idx="3">
                  <c:v>30.5. - 3.6.</c:v>
                </c:pt>
                <c:pt idx="4">
                  <c:v>6.6. - 10.6.</c:v>
                </c:pt>
              </c:strCache>
            </c:strRef>
          </c:cat>
          <c:val>
            <c:numRef>
              <c:f>Vyhodnocení!$F$5:$F$9</c:f>
              <c:numCache>
                <c:formatCode>General</c:formatCode>
                <c:ptCount val="5"/>
                <c:pt idx="0">
                  <c:v>61</c:v>
                </c:pt>
                <c:pt idx="1">
                  <c:v>47</c:v>
                </c:pt>
                <c:pt idx="2">
                  <c:v>46</c:v>
                </c:pt>
                <c:pt idx="3">
                  <c:v>45</c:v>
                </c:pt>
                <c:pt idx="4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6A-47A5-99A7-6EA9D4BD2B7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52123832"/>
        <c:axId val="252122656"/>
      </c:barChart>
      <c:catAx>
        <c:axId val="252123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52122656"/>
        <c:crosses val="autoZero"/>
        <c:auto val="1"/>
        <c:lblAlgn val="ctr"/>
        <c:lblOffset val="100"/>
        <c:noMultiLvlLbl val="0"/>
      </c:catAx>
      <c:valAx>
        <c:axId val="25212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průměrné</a:t>
                </a:r>
                <a:r>
                  <a:rPr lang="cs-CZ" baseline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zdržení </a:t>
                </a:r>
                <a:r>
                  <a:rPr lang="cs-CZ" sz="900" b="0" i="0" u="none" strike="noStrike" baseline="0" dirty="0">
                    <a:effectLst/>
                  </a:rPr>
                  <a:t>v pracovní den v období 6-20 hod </a:t>
                </a:r>
                <a:r>
                  <a:rPr lang="cs-CZ" baseline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[s]</a:t>
                </a:r>
                <a:endParaRPr lang="cs-CZ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52123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900"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VÍDEŇSKÁ  </a:t>
            </a:r>
            <a:r>
              <a:rPr lang="cs-CZ"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s-CZ" sz="1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Jesenice - Nemocnice Krč  I  332, 335, 337, 339</a:t>
            </a:r>
            <a:endParaRPr lang="cs-CZ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4.2728690534236571E-2"/>
          <c:y val="1.0607362604264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8.5375770716407479E-2"/>
          <c:y val="0.11272443403590944"/>
          <c:w val="0.82398721898893068"/>
          <c:h val="0.824886807181889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Vyhodnocení!$F$68</c:f>
              <c:strCache>
                <c:ptCount val="1"/>
                <c:pt idx="0">
                  <c:v>Průměr [s]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9B-401B-970B-82652AC3D7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Vyhodnocení!$B$69:$B$73</c:f>
              <c:strCache>
                <c:ptCount val="5"/>
                <c:pt idx="0">
                  <c:v>Před DIO</c:v>
                </c:pt>
                <c:pt idx="1">
                  <c:v>16.5. - 20.5.</c:v>
                </c:pt>
                <c:pt idx="2">
                  <c:v>23.5. - 27.5.</c:v>
                </c:pt>
                <c:pt idx="3">
                  <c:v>30.5. - 3.6.</c:v>
                </c:pt>
                <c:pt idx="4">
                  <c:v>6.6. - 10.6.</c:v>
                </c:pt>
              </c:strCache>
            </c:strRef>
          </c:cat>
          <c:val>
            <c:numRef>
              <c:f>Vyhodnocení!$F$69:$F$73</c:f>
              <c:numCache>
                <c:formatCode>General</c:formatCode>
                <c:ptCount val="5"/>
                <c:pt idx="0">
                  <c:v>211</c:v>
                </c:pt>
                <c:pt idx="1">
                  <c:v>346</c:v>
                </c:pt>
                <c:pt idx="2">
                  <c:v>351</c:v>
                </c:pt>
                <c:pt idx="3">
                  <c:v>311</c:v>
                </c:pt>
                <c:pt idx="4">
                  <c:v>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9B-401B-970B-82652AC3D75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70827072"/>
        <c:axId val="370823152"/>
      </c:barChart>
      <c:lineChart>
        <c:grouping val="standard"/>
        <c:varyColors val="0"/>
        <c:ser>
          <c:idx val="1"/>
          <c:order val="1"/>
          <c:tx>
            <c:strRef>
              <c:f>Vyhodnocení!$E$68</c:f>
              <c:strCache>
                <c:ptCount val="1"/>
                <c:pt idx="0">
                  <c:v>Zdržených                           v %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7.6431482650034716E-2"/>
                  <c:y val="-9.5046794561289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804103755323261E-2"/>
                      <c:h val="3.85572063781082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19B-401B-970B-82652AC3D755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Vyhodnocení!$E$69:$E$73</c:f>
              <c:numCache>
                <c:formatCode>0.00%</c:formatCode>
                <c:ptCount val="5"/>
                <c:pt idx="0">
                  <c:v>0.60287610619469023</c:v>
                </c:pt>
                <c:pt idx="1">
                  <c:v>0.71145374449339205</c:v>
                </c:pt>
                <c:pt idx="2">
                  <c:v>0.72566371681415931</c:v>
                </c:pt>
                <c:pt idx="3">
                  <c:v>0.69111111111111112</c:v>
                </c:pt>
                <c:pt idx="4">
                  <c:v>0.68292682926829273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19B-401B-970B-82652AC3D7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0828248"/>
        <c:axId val="370823936"/>
      </c:lineChart>
      <c:catAx>
        <c:axId val="37082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70823152"/>
        <c:crosses val="autoZero"/>
        <c:auto val="1"/>
        <c:lblAlgn val="ctr"/>
        <c:lblOffset val="100"/>
        <c:noMultiLvlLbl val="0"/>
      </c:catAx>
      <c:valAx>
        <c:axId val="37082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průměrné</a:t>
                </a:r>
                <a:r>
                  <a:rPr lang="cs-CZ" baseline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zdržení </a:t>
                </a:r>
                <a:r>
                  <a:rPr lang="cs-CZ" sz="900" b="0" i="0" u="none" strike="noStrike" baseline="0" dirty="0">
                    <a:effectLst/>
                  </a:rPr>
                  <a:t>v pracovní den v období 6-20 hod</a:t>
                </a:r>
                <a:r>
                  <a:rPr lang="cs-CZ" baseline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[s]</a:t>
                </a:r>
                <a:endParaRPr lang="cs-CZ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70827072"/>
        <c:crosses val="autoZero"/>
        <c:crossBetween val="between"/>
      </c:valAx>
      <c:valAx>
        <c:axId val="3708239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sz="900" b="0" i="0" u="none" strike="noStrike" baseline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zdržených</a:t>
                </a:r>
                <a:r>
                  <a:rPr lang="cs-CZ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spojů</a:t>
                </a:r>
                <a:r>
                  <a:rPr lang="cs-CZ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 &gt; 59 s</a:t>
                </a:r>
                <a:endParaRPr lang="cs-CZ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0\ 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70828248"/>
        <c:crosses val="max"/>
        <c:crossBetween val="between"/>
      </c:valAx>
      <c:catAx>
        <c:axId val="370828248"/>
        <c:scaling>
          <c:orientation val="minMax"/>
        </c:scaling>
        <c:delete val="1"/>
        <c:axPos val="b"/>
        <c:majorTickMark val="out"/>
        <c:minorTickMark val="none"/>
        <c:tickLblPos val="nextTo"/>
        <c:crossAx val="370823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900"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MODŘANSKÁ + ČS. EXILU  </a:t>
            </a:r>
            <a:r>
              <a:rPr lang="cs-CZ"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s-CZ" sz="1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Zátišská - Lihovar  I  190</a:t>
            </a:r>
            <a:endParaRPr lang="cs-CZ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6508661432748397E-2"/>
          <c:y val="1.76063168475721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Vyhodnocení!$F$49</c:f>
              <c:strCache>
                <c:ptCount val="1"/>
                <c:pt idx="0">
                  <c:v>Průměr [s]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35-4632-B7C2-312984847CFB}"/>
              </c:ext>
            </c:extLst>
          </c:dPt>
          <c:dLbls>
            <c:dLbl>
              <c:idx val="0"/>
              <c:layout>
                <c:manualLayout>
                  <c:x val="-1.6102873559550978E-17"/>
                  <c:y val="0.12021857923497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35-4632-B7C2-312984847C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Vyhodnocení!$B$50:$B$54</c:f>
              <c:strCache>
                <c:ptCount val="5"/>
                <c:pt idx="0">
                  <c:v>Před DIO</c:v>
                </c:pt>
                <c:pt idx="1">
                  <c:v>16.5. - 20.5.</c:v>
                </c:pt>
                <c:pt idx="2">
                  <c:v>23.5. - 27.5.</c:v>
                </c:pt>
                <c:pt idx="3">
                  <c:v>30.5. - 3.6.</c:v>
                </c:pt>
                <c:pt idx="4">
                  <c:v>6.6. - 10.6.</c:v>
                </c:pt>
              </c:strCache>
            </c:strRef>
          </c:cat>
          <c:val>
            <c:numRef>
              <c:f>Vyhodnocení!$F$50:$F$54</c:f>
              <c:numCache>
                <c:formatCode>General</c:formatCode>
                <c:ptCount val="5"/>
                <c:pt idx="0">
                  <c:v>46</c:v>
                </c:pt>
                <c:pt idx="1">
                  <c:v>21</c:v>
                </c:pt>
                <c:pt idx="2">
                  <c:v>29</c:v>
                </c:pt>
                <c:pt idx="3">
                  <c:v>31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35-4632-B7C2-312984847CF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70824328"/>
        <c:axId val="370826288"/>
      </c:barChart>
      <c:lineChart>
        <c:grouping val="standard"/>
        <c:varyColors val="0"/>
        <c:ser>
          <c:idx val="1"/>
          <c:order val="1"/>
          <c:tx>
            <c:strRef>
              <c:f>Vyhodnocení!$E$49</c:f>
              <c:strCache>
                <c:ptCount val="1"/>
                <c:pt idx="0">
                  <c:v>Zdržených                       v %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949564110810273E-2"/>
                  <c:y val="-5.5425448868071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35-4632-B7C2-312984847CFB}"/>
                </c:ext>
              </c:extLst>
            </c:dLbl>
            <c:dLbl>
              <c:idx val="1"/>
              <c:layout>
                <c:manualLayout>
                  <c:x val="-2.6166077066453651E-2"/>
                  <c:y val="-4.9180327868852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35-4632-B7C2-312984847CFB}"/>
                </c:ext>
              </c:extLst>
            </c:dLbl>
            <c:dLbl>
              <c:idx val="3"/>
              <c:layout>
                <c:manualLayout>
                  <c:x val="-3.3192866701938939E-2"/>
                  <c:y val="-3.0444964871194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35-4632-B7C2-312984847CFB}"/>
                </c:ext>
              </c:extLst>
            </c:dLbl>
            <c:dLbl>
              <c:idx val="4"/>
              <c:layout>
                <c:manualLayout>
                  <c:x val="-5.1837650728441556E-2"/>
                  <c:y val="-2.3227793247155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804103755323261E-2"/>
                      <c:h val="3.85572063781082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5F35-4632-B7C2-312984847CFB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Vyhodnocení!$E$50:$E$54</c:f>
              <c:numCache>
                <c:formatCode>0.00%</c:formatCode>
                <c:ptCount val="5"/>
                <c:pt idx="0">
                  <c:v>0.31022727272727274</c:v>
                </c:pt>
                <c:pt idx="1">
                  <c:v>0.19168591224018475</c:v>
                </c:pt>
                <c:pt idx="2">
                  <c:v>0.22147651006711411</c:v>
                </c:pt>
                <c:pt idx="3">
                  <c:v>0.25176470588235295</c:v>
                </c:pt>
                <c:pt idx="4">
                  <c:v>0.31818181818181818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F35-4632-B7C2-312984847C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0825896"/>
        <c:axId val="370824720"/>
      </c:lineChart>
      <c:catAx>
        <c:axId val="37082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70826288"/>
        <c:crosses val="autoZero"/>
        <c:auto val="1"/>
        <c:lblAlgn val="ctr"/>
        <c:lblOffset val="100"/>
        <c:noMultiLvlLbl val="0"/>
      </c:catAx>
      <c:valAx>
        <c:axId val="37082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průměrné</a:t>
                </a:r>
                <a:r>
                  <a:rPr lang="cs-CZ" baseline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zdržení </a:t>
                </a:r>
                <a:r>
                  <a:rPr lang="cs-CZ" sz="900" b="0" i="0" u="none" strike="noStrike" baseline="0" dirty="0">
                    <a:effectLst/>
                  </a:rPr>
                  <a:t>v pracovní den v období 6-20 hod </a:t>
                </a:r>
                <a:r>
                  <a:rPr lang="cs-CZ" baseline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[s]</a:t>
                </a:r>
                <a:endParaRPr lang="cs-CZ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70824328"/>
        <c:crosses val="autoZero"/>
        <c:crossBetween val="between"/>
      </c:valAx>
      <c:valAx>
        <c:axId val="37082472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sz="900" b="0" i="0" u="none" strike="noStrike" baseline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zdržených</a:t>
                </a:r>
                <a:r>
                  <a:rPr lang="cs-CZ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spojů</a:t>
                </a:r>
                <a:r>
                  <a:rPr lang="cs-CZ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 &gt; 59 s</a:t>
                </a:r>
                <a:endParaRPr lang="cs-CZ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0\ 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70825896"/>
        <c:crosses val="max"/>
        <c:crossBetween val="between"/>
      </c:valAx>
      <c:catAx>
        <c:axId val="370825896"/>
        <c:scaling>
          <c:orientation val="minMax"/>
        </c:scaling>
        <c:delete val="1"/>
        <c:axPos val="b"/>
        <c:majorTickMark val="out"/>
        <c:minorTickMark val="none"/>
        <c:tickLblPos val="nextTo"/>
        <c:crossAx val="370824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900"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MODŘANSKÁ + ČS. EXILU  </a:t>
            </a:r>
            <a:r>
              <a:rPr lang="cs-CZ"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s-CZ" sz="1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Zátišská - Lihovar  I  190</a:t>
            </a:r>
            <a:endParaRPr lang="cs-CZ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6508661432748397E-2"/>
          <c:y val="1.76063168475721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Vyhodnocení!$F$49</c:f>
              <c:strCache>
                <c:ptCount val="1"/>
                <c:pt idx="0">
                  <c:v>Průměr [s]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35-4632-B7C2-312984847CFB}"/>
              </c:ext>
            </c:extLst>
          </c:dPt>
          <c:dLbls>
            <c:dLbl>
              <c:idx val="0"/>
              <c:layout>
                <c:manualLayout>
                  <c:x val="0"/>
                  <c:y val="5.72286124508792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35-4632-B7C2-312984847C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Vyhodnocení!$B$50:$B$54</c:f>
              <c:strCache>
                <c:ptCount val="5"/>
                <c:pt idx="0">
                  <c:v>Před DIO</c:v>
                </c:pt>
                <c:pt idx="1">
                  <c:v>16.5. - 20.5.</c:v>
                </c:pt>
                <c:pt idx="2">
                  <c:v>23.5. - 27.5.</c:v>
                </c:pt>
                <c:pt idx="3">
                  <c:v>30.5. - 3.6.</c:v>
                </c:pt>
                <c:pt idx="4">
                  <c:v>6.6. - 10.6.</c:v>
                </c:pt>
              </c:strCache>
            </c:strRef>
          </c:cat>
          <c:val>
            <c:numRef>
              <c:f>Vyhodnocení!$F$50:$F$54</c:f>
              <c:numCache>
                <c:formatCode>General</c:formatCode>
                <c:ptCount val="5"/>
                <c:pt idx="0">
                  <c:v>46</c:v>
                </c:pt>
                <c:pt idx="1">
                  <c:v>21</c:v>
                </c:pt>
                <c:pt idx="2">
                  <c:v>29</c:v>
                </c:pt>
                <c:pt idx="3">
                  <c:v>31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35-4632-B7C2-312984847CF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70825112"/>
        <c:axId val="370822760"/>
      </c:barChart>
      <c:catAx>
        <c:axId val="37082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70822760"/>
        <c:crosses val="autoZero"/>
        <c:auto val="1"/>
        <c:lblAlgn val="ctr"/>
        <c:lblOffset val="100"/>
        <c:noMultiLvlLbl val="0"/>
      </c:catAx>
      <c:valAx>
        <c:axId val="370822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průměrné</a:t>
                </a:r>
                <a:r>
                  <a:rPr lang="cs-CZ" baseline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zdržení </a:t>
                </a:r>
                <a:r>
                  <a:rPr lang="cs-CZ" sz="900" b="0" i="0" u="none" strike="noStrike" baseline="0" dirty="0">
                    <a:effectLst/>
                  </a:rPr>
                  <a:t>v pracovní den v období 6-20 hod </a:t>
                </a:r>
                <a:r>
                  <a:rPr lang="cs-CZ" baseline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[s]</a:t>
                </a:r>
                <a:endParaRPr lang="cs-CZ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70825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900"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VRBOVA + KE KRČI</a:t>
            </a:r>
            <a:r>
              <a:rPr lang="cs-CZ" sz="14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BRANICKÁ</a:t>
            </a:r>
            <a:r>
              <a:rPr lang="cs-CZ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s-CZ" sz="1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Vrbova - Lihovar  I  196, 197</a:t>
            </a:r>
            <a:endParaRPr lang="cs-CZ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9618647180687722E-2"/>
          <c:y val="1.294039672812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Vyhodnocení!$F$77</c:f>
              <c:strCache>
                <c:ptCount val="1"/>
                <c:pt idx="0">
                  <c:v>Průměr [s]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B0-477A-A86C-FC49FEC8CB46}"/>
              </c:ext>
            </c:extLst>
          </c:dPt>
          <c:dLbls>
            <c:dLbl>
              <c:idx val="4"/>
              <c:layout>
                <c:manualLayout>
                  <c:x val="-1.1403149345623227E-16"/>
                  <c:y val="5.70853282897308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B0-477A-A86C-FC49FEC8CB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Vyhodnocení!$B$78:$B$82</c:f>
              <c:strCache>
                <c:ptCount val="5"/>
                <c:pt idx="0">
                  <c:v>Před DIO</c:v>
                </c:pt>
                <c:pt idx="1">
                  <c:v>16.5. - 20.5.</c:v>
                </c:pt>
                <c:pt idx="2">
                  <c:v>23.5. - 27.5.</c:v>
                </c:pt>
                <c:pt idx="3">
                  <c:v>30.5. - 3.6.</c:v>
                </c:pt>
                <c:pt idx="4">
                  <c:v>6.6. - 10.6.</c:v>
                </c:pt>
              </c:strCache>
            </c:strRef>
          </c:cat>
          <c:val>
            <c:numRef>
              <c:f>Vyhodnocení!$F$78:$F$82</c:f>
              <c:numCache>
                <c:formatCode>General</c:formatCode>
                <c:ptCount val="5"/>
                <c:pt idx="0">
                  <c:v>99</c:v>
                </c:pt>
                <c:pt idx="1">
                  <c:v>34</c:v>
                </c:pt>
                <c:pt idx="2">
                  <c:v>39</c:v>
                </c:pt>
                <c:pt idx="3">
                  <c:v>36</c:v>
                </c:pt>
                <c:pt idx="4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B0-477A-A86C-FC49FEC8CB4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70828640"/>
        <c:axId val="370825504"/>
      </c:barChart>
      <c:catAx>
        <c:axId val="37082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70825504"/>
        <c:crosses val="autoZero"/>
        <c:auto val="1"/>
        <c:lblAlgn val="ctr"/>
        <c:lblOffset val="100"/>
        <c:noMultiLvlLbl val="0"/>
      </c:catAx>
      <c:valAx>
        <c:axId val="37082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průměrné</a:t>
                </a:r>
                <a:r>
                  <a:rPr lang="cs-CZ" baseline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zdržení </a:t>
                </a:r>
                <a:r>
                  <a:rPr lang="cs-CZ" sz="900" b="0" i="0" u="none" strike="noStrike" baseline="0" dirty="0">
                    <a:effectLst/>
                  </a:rPr>
                  <a:t>v pracovní den v období 6-20 hod </a:t>
                </a:r>
                <a:r>
                  <a:rPr lang="cs-CZ" baseline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[s]</a:t>
                </a:r>
                <a:endParaRPr lang="cs-CZ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7082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900"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VRBOVA + KE KRČI</a:t>
            </a:r>
            <a:r>
              <a:rPr lang="cs-CZ" sz="14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BRANICKÁ</a:t>
            </a:r>
            <a:r>
              <a:rPr lang="cs-CZ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s-CZ" sz="1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Vrbova - Lihovar  I  196, 197</a:t>
            </a:r>
            <a:endParaRPr lang="cs-CZ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9618647180687722E-2"/>
          <c:y val="1.294039672812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Vyhodnocení!$F$77</c:f>
              <c:strCache>
                <c:ptCount val="1"/>
                <c:pt idx="0">
                  <c:v>Průměr [s]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B0-477A-A86C-FC49FEC8CB46}"/>
              </c:ext>
            </c:extLst>
          </c:dPt>
          <c:dLbls>
            <c:dLbl>
              <c:idx val="4"/>
              <c:layout>
                <c:manualLayout>
                  <c:x val="-1.1403149345623227E-16"/>
                  <c:y val="5.70853282897308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B0-477A-A86C-FC49FEC8CB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Vyhodnocení!$B$78:$B$82</c:f>
              <c:strCache>
                <c:ptCount val="5"/>
                <c:pt idx="0">
                  <c:v>Před DIO</c:v>
                </c:pt>
                <c:pt idx="1">
                  <c:v>16.5. - 20.5.</c:v>
                </c:pt>
                <c:pt idx="2">
                  <c:v>23.5. - 27.5.</c:v>
                </c:pt>
                <c:pt idx="3">
                  <c:v>30.5. - 3.6.</c:v>
                </c:pt>
                <c:pt idx="4">
                  <c:v>6.6. - 10.6.</c:v>
                </c:pt>
              </c:strCache>
            </c:strRef>
          </c:cat>
          <c:val>
            <c:numRef>
              <c:f>Vyhodnocení!$F$78:$F$82</c:f>
              <c:numCache>
                <c:formatCode>General</c:formatCode>
                <c:ptCount val="5"/>
                <c:pt idx="0">
                  <c:v>99</c:v>
                </c:pt>
                <c:pt idx="1">
                  <c:v>34</c:v>
                </c:pt>
                <c:pt idx="2">
                  <c:v>39</c:v>
                </c:pt>
                <c:pt idx="3">
                  <c:v>36</c:v>
                </c:pt>
                <c:pt idx="4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B0-477A-A86C-FC49FEC8CB4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70827856"/>
        <c:axId val="370821192"/>
      </c:barChart>
      <c:catAx>
        <c:axId val="37082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70821192"/>
        <c:crosses val="autoZero"/>
        <c:auto val="1"/>
        <c:lblAlgn val="ctr"/>
        <c:lblOffset val="100"/>
        <c:noMultiLvlLbl val="0"/>
      </c:catAx>
      <c:valAx>
        <c:axId val="370821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průměrné</a:t>
                </a:r>
                <a:r>
                  <a:rPr lang="cs-CZ" baseline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zdržení </a:t>
                </a:r>
                <a:r>
                  <a:rPr lang="cs-CZ" sz="900" b="0" i="0" u="none" strike="noStrike" baseline="0" dirty="0">
                    <a:effectLst/>
                  </a:rPr>
                  <a:t>v pracovní den v období 6-20 hod </a:t>
                </a:r>
                <a:r>
                  <a:rPr lang="cs-CZ" baseline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[s]</a:t>
                </a:r>
                <a:endParaRPr lang="cs-CZ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7082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900"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STRAKONICKÁ  </a:t>
            </a:r>
            <a:r>
              <a:rPr lang="cs-CZ"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s-CZ" sz="1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Lahovice - Lihovar  I  129, 241, 318, 334</a:t>
            </a:r>
            <a:endParaRPr lang="cs-CZ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4.4283625802596718E-2"/>
          <c:y val="1.52733567878483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8.5375770716407479E-2"/>
          <c:y val="0.11272443403590944"/>
          <c:w val="0.88774188097815177"/>
          <c:h val="0.8028496280490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Vyhodnocení!$F$58</c:f>
              <c:strCache>
                <c:ptCount val="1"/>
                <c:pt idx="0">
                  <c:v>Průměr [s]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25-4605-BA6B-80B5DF799F73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25-4605-BA6B-80B5DF799F73}"/>
              </c:ext>
            </c:extLst>
          </c:dPt>
          <c:dLbls>
            <c:dLbl>
              <c:idx val="0"/>
              <c:layout>
                <c:manualLayout>
                  <c:x val="0"/>
                  <c:y val="6.50172087951491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25-4605-BA6B-80B5DF799F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Vyhodnocení!$B$59:$B$64</c:f>
              <c:strCache>
                <c:ptCount val="6"/>
                <c:pt idx="0">
                  <c:v>Říjen 2019</c:v>
                </c:pt>
                <c:pt idx="1">
                  <c:v>Před DIO</c:v>
                </c:pt>
                <c:pt idx="2">
                  <c:v>16.5. - 20.5.</c:v>
                </c:pt>
                <c:pt idx="3">
                  <c:v>23.5. - 27.5.</c:v>
                </c:pt>
                <c:pt idx="4">
                  <c:v>30.5. - 3.6.</c:v>
                </c:pt>
                <c:pt idx="5">
                  <c:v>6.6. - 10.6.</c:v>
                </c:pt>
              </c:strCache>
            </c:strRef>
          </c:cat>
          <c:val>
            <c:numRef>
              <c:f>Vyhodnocení!$F$59:$F$64</c:f>
              <c:numCache>
                <c:formatCode>General</c:formatCode>
                <c:ptCount val="6"/>
                <c:pt idx="0">
                  <c:v>201</c:v>
                </c:pt>
                <c:pt idx="1">
                  <c:v>115</c:v>
                </c:pt>
                <c:pt idx="2">
                  <c:v>66</c:v>
                </c:pt>
                <c:pt idx="3">
                  <c:v>83</c:v>
                </c:pt>
                <c:pt idx="4">
                  <c:v>53</c:v>
                </c:pt>
                <c:pt idx="5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25-4605-BA6B-80B5DF799F7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70821976"/>
        <c:axId val="371310768"/>
      </c:barChart>
      <c:catAx>
        <c:axId val="37082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71310768"/>
        <c:crosses val="autoZero"/>
        <c:auto val="1"/>
        <c:lblAlgn val="ctr"/>
        <c:lblOffset val="100"/>
        <c:noMultiLvlLbl val="0"/>
      </c:catAx>
      <c:valAx>
        <c:axId val="37131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průměrné</a:t>
                </a:r>
                <a:r>
                  <a:rPr lang="cs-CZ" baseline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zdržení </a:t>
                </a:r>
                <a:r>
                  <a:rPr lang="cs-CZ" sz="900" b="0" i="0" u="none" strike="noStrike" baseline="0" dirty="0">
                    <a:effectLst/>
                  </a:rPr>
                  <a:t>v pracovní den v období 6-20 hod </a:t>
                </a:r>
                <a:r>
                  <a:rPr lang="cs-CZ" baseline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[s]</a:t>
                </a:r>
                <a:endParaRPr lang="cs-CZ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70821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900"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7BDBD-6843-4668-B788-DD05049AAA3D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67FC7-E097-4370-A07E-B884EDDCB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70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449" y="0"/>
            <a:ext cx="10351699" cy="6858000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4ABAB2A8-F796-4C92-918F-3D90649864A0}"/>
              </a:ext>
            </a:extLst>
          </p:cNvPr>
          <p:cNvSpPr/>
          <p:nvPr userDrawn="1"/>
        </p:nvSpPr>
        <p:spPr>
          <a:xfrm>
            <a:off x="8949868" y="0"/>
            <a:ext cx="324213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108563-C29A-42A0-A84E-828A823CC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013" y="3933361"/>
            <a:ext cx="8487855" cy="1520792"/>
          </a:xfrm>
          <a:solidFill>
            <a:schemeClr val="accent1"/>
          </a:solidFill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5000"/>
              </a:lnSpc>
              <a:defRPr sz="6000" spc="30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B7F3E6-83DF-4DEB-813C-BF732E1D5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6500" y="5214309"/>
            <a:ext cx="2617122" cy="6757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58A0B3-3A25-42EA-9DE3-096DDA3B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6500" y="6029325"/>
            <a:ext cx="1894412" cy="56153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  <a:p>
            <a:fld id="{B1C070B6-4F1B-47AE-9FF5-57E4E67130A9}" type="datetimeFigureOut">
              <a:rPr lang="cs-CZ" smtClean="0"/>
              <a:pPr/>
              <a:t>14.06.2022</a:t>
            </a:fld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F39C56-BB07-409C-9EAB-D001F4DA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545" y="6241612"/>
            <a:ext cx="615076" cy="365125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33DB135-1FB1-4566-9036-1384AEFD9766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84024B8-CB4E-4969-8D07-06874DF5BD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7629" y="230981"/>
            <a:ext cx="2102665" cy="99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1759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bíl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621201BF-62B7-4030-B95B-574CBE20C564}"/>
              </a:ext>
            </a:extLst>
          </p:cNvPr>
          <p:cNvSpPr/>
          <p:nvPr userDrawn="1"/>
        </p:nvSpPr>
        <p:spPr>
          <a:xfrm>
            <a:off x="9026013" y="0"/>
            <a:ext cx="3165987" cy="1307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108563-C29A-42A0-A84E-828A823CC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572" y="1044000"/>
            <a:ext cx="6051619" cy="284253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5000"/>
              </a:lnSpc>
              <a:defRPr sz="6000" spc="3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B7F3E6-83DF-4DEB-813C-BF732E1D5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6500" y="5214309"/>
            <a:ext cx="2617122" cy="6757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58A0B3-3A25-42EA-9DE3-096DDA3B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6500" y="6029325"/>
            <a:ext cx="1894412" cy="56153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/>
              <a:t>Datum</a:t>
            </a:r>
          </a:p>
          <a:p>
            <a:fld id="{B1C070B6-4F1B-47AE-9FF5-57E4E67130A9}" type="datetimeFigureOut">
              <a:rPr lang="cs-CZ" sz="1800" smtClean="0"/>
              <a:pPr/>
              <a:t>14.06.2022</a:t>
            </a:fld>
            <a:endParaRPr lang="cs-CZ" sz="180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F39C56-BB07-409C-9EAB-D001F4DA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545" y="6241612"/>
            <a:ext cx="615076" cy="365125"/>
          </a:xfrm>
        </p:spPr>
        <p:txBody>
          <a:bodyPr lIns="0" tIns="0" rIns="0" bIns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833DB135-1FB1-4566-9036-1384AEFD976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46448A9C-238A-4B21-9CE5-9E96BEBECA99}"/>
              </a:ext>
            </a:extLst>
          </p:cNvPr>
          <p:cNvCxnSpPr>
            <a:cxnSpLocks/>
          </p:cNvCxnSpPr>
          <p:nvPr userDrawn="1"/>
        </p:nvCxnSpPr>
        <p:spPr>
          <a:xfrm>
            <a:off x="8949868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2EB7834F-89CF-4229-9183-2FF7F2348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7629" y="230981"/>
            <a:ext cx="2102665" cy="99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360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černá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3D960108-B2AB-4A1C-8534-6564EDEFD137}"/>
              </a:ext>
            </a:extLst>
          </p:cNvPr>
          <p:cNvSpPr/>
          <p:nvPr userDrawn="1"/>
        </p:nvSpPr>
        <p:spPr>
          <a:xfrm>
            <a:off x="9026013" y="0"/>
            <a:ext cx="3165987" cy="1307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108563-C29A-42A0-A84E-828A823CC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572" y="1044000"/>
            <a:ext cx="6051619" cy="284253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5000"/>
              </a:lnSpc>
              <a:defRPr sz="6000" spc="3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B7F3E6-83DF-4DEB-813C-BF732E1D5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6500" y="5214309"/>
            <a:ext cx="2617122" cy="6757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58A0B3-3A25-42EA-9DE3-096DDA3B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6500" y="6029325"/>
            <a:ext cx="1894412" cy="56153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/>
              <a:t>Datum</a:t>
            </a:r>
          </a:p>
          <a:p>
            <a:fld id="{B1C070B6-4F1B-47AE-9FF5-57E4E67130A9}" type="datetimeFigureOut">
              <a:rPr lang="cs-CZ" sz="1800" smtClean="0"/>
              <a:pPr/>
              <a:t>14.06.2022</a:t>
            </a:fld>
            <a:endParaRPr lang="cs-CZ" sz="180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F39C56-BB07-409C-9EAB-D001F4DA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545" y="6241612"/>
            <a:ext cx="615076" cy="365125"/>
          </a:xfrm>
        </p:spPr>
        <p:txBody>
          <a:bodyPr lIns="0" tIns="0" rIns="0" bIns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833DB135-1FB1-4566-9036-1384AEFD976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46448A9C-238A-4B21-9CE5-9E96BEBECA99}"/>
              </a:ext>
            </a:extLst>
          </p:cNvPr>
          <p:cNvCxnSpPr>
            <a:cxnSpLocks/>
          </p:cNvCxnSpPr>
          <p:nvPr userDrawn="1"/>
        </p:nvCxnSpPr>
        <p:spPr>
          <a:xfrm>
            <a:off x="8949868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6230B0CE-4104-4DA5-97C2-CF55EA4D9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7629" y="230981"/>
            <a:ext cx="2102665" cy="99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86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šedá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D9BC428D-A688-4589-B802-513ED5CA0844}"/>
              </a:ext>
            </a:extLst>
          </p:cNvPr>
          <p:cNvSpPr/>
          <p:nvPr userDrawn="1"/>
        </p:nvSpPr>
        <p:spPr>
          <a:xfrm>
            <a:off x="9026013" y="0"/>
            <a:ext cx="3165987" cy="13076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108563-C29A-42A0-A84E-828A823CC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572" y="1044000"/>
            <a:ext cx="6051619" cy="284253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5000"/>
              </a:lnSpc>
              <a:defRPr sz="6000" spc="3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B7F3E6-83DF-4DEB-813C-BF732E1D5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6500" y="5214309"/>
            <a:ext cx="2617122" cy="6757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58A0B3-3A25-42EA-9DE3-096DDA3B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6500" y="6029325"/>
            <a:ext cx="1894412" cy="56153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/>
              <a:t>Datum</a:t>
            </a:r>
          </a:p>
          <a:p>
            <a:fld id="{B1C070B6-4F1B-47AE-9FF5-57E4E67130A9}" type="datetimeFigureOut">
              <a:rPr lang="cs-CZ" sz="1800" smtClean="0"/>
              <a:pPr/>
              <a:t>14.06.2022</a:t>
            </a:fld>
            <a:endParaRPr lang="cs-CZ" sz="180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F39C56-BB07-409C-9EAB-D001F4DA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545" y="6241612"/>
            <a:ext cx="615076" cy="365125"/>
          </a:xfrm>
        </p:spPr>
        <p:txBody>
          <a:bodyPr lIns="0" tIns="0" rIns="0" bIns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833DB135-1FB1-4566-9036-1384AEFD976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46448A9C-238A-4B21-9CE5-9E96BEBECA99}"/>
              </a:ext>
            </a:extLst>
          </p:cNvPr>
          <p:cNvCxnSpPr>
            <a:cxnSpLocks/>
          </p:cNvCxnSpPr>
          <p:nvPr userDrawn="1"/>
        </p:nvCxnSpPr>
        <p:spPr>
          <a:xfrm>
            <a:off x="8949868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127E4591-F572-4915-B28B-0ACE9F0553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7629" y="230981"/>
            <a:ext cx="2102665" cy="99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79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9EF12-531F-4D1B-ABF1-2C100CF4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AFB7E6-FA0D-4DEC-9121-83BBC2ACD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6FF398-01B8-427B-B2C4-3F647F86A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070B6-4F1B-47AE-9FF5-57E4E67130A9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27D30C-290D-4926-949E-B8315C02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221E0-F5D7-48FD-A167-207507645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25756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bí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4B6F2F-585F-40DF-8D5F-B99914F9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3E937C-5EE3-46DB-AE42-E847D365F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416" y="1825625"/>
            <a:ext cx="5086864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8B791C-5E6C-4AD7-ACF9-E50C3CDD0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9718" y="1825625"/>
            <a:ext cx="5086863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2FB935-E475-4815-9D7C-96DCABFA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22DDB5E-F24B-4484-BBDD-EFBA78D8437E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5625"/>
            <a:ext cx="0" cy="4661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38698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černá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4B6F2F-585F-40DF-8D5F-B99914F9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3E937C-5EE3-46DB-AE42-E847D365F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416" y="1825625"/>
            <a:ext cx="5086864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8B791C-5E6C-4AD7-ACF9-E50C3CDD0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9718" y="1825625"/>
            <a:ext cx="5086863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2FB935-E475-4815-9D7C-96DCABFA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22DDB5E-F24B-4484-BBDD-EFBA78D8437E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5625"/>
            <a:ext cx="0" cy="4661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576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šedá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4B6F2F-585F-40DF-8D5F-B99914F9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3E937C-5EE3-46DB-AE42-E847D365F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416" y="1825625"/>
            <a:ext cx="5086864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8B791C-5E6C-4AD7-ACF9-E50C3CDD0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9718" y="1825625"/>
            <a:ext cx="5086863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2FB935-E475-4815-9D7C-96DCABFA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22DDB5E-F24B-4484-BBDD-EFBA78D8437E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5625"/>
            <a:ext cx="0" cy="4661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792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3213C3-7C98-4876-9CA9-00E7A1D68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758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3778D83-000E-49C9-B3BA-11CE8148D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16" y="315697"/>
            <a:ext cx="11401168" cy="13255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5D47D1-61EC-4E8D-9A06-343D52B6A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416" y="1825625"/>
            <a:ext cx="11401168" cy="42291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93071D-948D-40B4-ACA8-ACC85DCB9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3384" y="6220423"/>
            <a:ext cx="2743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</a:lstStyle>
          <a:p>
            <a:fld id="{833DB135-1FB1-4566-9036-1384AEFD9766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71B0533-1115-42EF-B559-EF0A976C575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18496" y="284498"/>
            <a:ext cx="1068703" cy="50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2" r:id="rId6"/>
    <p:sldLayoutId id="2147483663" r:id="rId7"/>
    <p:sldLayoutId id="2147483664" r:id="rId8"/>
    <p:sldLayoutId id="2147483655" r:id="rId9"/>
  </p:sldLayoutIdLst>
  <p:transition spd="slow">
    <p:fad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30" baseline="0">
          <a:solidFill>
            <a:schemeClr val="accent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015B1-29A1-45C0-9977-29581DCBB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74" y="4241574"/>
            <a:ext cx="9436886" cy="1242290"/>
          </a:xfrm>
        </p:spPr>
        <p:txBody>
          <a:bodyPr anchor="ctr" anchorCtr="0">
            <a:normAutofit fontScale="90000"/>
          </a:bodyPr>
          <a:lstStyle/>
          <a:p>
            <a:r>
              <a:rPr lang="cs-CZ" sz="3300" b="1" dirty="0"/>
              <a:t>  HROMADNÁ DOPRAVA PO ZAČÁTKU</a:t>
            </a:r>
            <a:br>
              <a:rPr lang="cs-CZ" sz="3300" b="1" dirty="0"/>
            </a:br>
            <a:r>
              <a:rPr lang="cs-CZ" sz="3300" b="1" dirty="0"/>
              <a:t>  REKONSTRUKCE BARRANDOVSKÉHO MOSTU</a:t>
            </a:r>
            <a:endParaRPr lang="cs-CZ" sz="20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114E34-9D50-4D39-A010-DD8E18D76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ROPID/DPP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19F9732D-4776-48CF-A6A5-ACD8A6DB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1800" dirty="0"/>
              <a:t>14. 6. 2022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65822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121262"/>
              </p:ext>
            </p:extLst>
          </p:nvPr>
        </p:nvGraphicFramePr>
        <p:xfrm>
          <a:off x="345496" y="1039328"/>
          <a:ext cx="8167240" cy="544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Nadpis 1">
            <a:extLst>
              <a:ext uri="{FF2B5EF4-FFF2-40B4-BE49-F238E27FC236}">
                <a16:creationId xmlns:a16="http://schemas.microsoft.com/office/drawing/2014/main" id="{433015B1-29A1-45C0-9977-29581DCBB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29" y="415972"/>
            <a:ext cx="8428238" cy="527106"/>
          </a:xfrm>
        </p:spPr>
        <p:txBody>
          <a:bodyPr>
            <a:normAutofit fontScale="90000"/>
          </a:bodyPr>
          <a:lstStyle/>
          <a:p>
            <a:r>
              <a:rPr lang="cs-CZ" sz="3400" b="1" dirty="0"/>
              <a:t>VYHODNOCENÍ PID – VRBOVA, KE KRČI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114E34-9D50-4D39-A010-DD8E18D76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  <a:p>
            <a:r>
              <a:rPr lang="cs-CZ" dirty="0"/>
              <a:t>ROPID/DPP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19F9732D-4776-48CF-A6A5-ACD8A6DB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14. 6. 2022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92162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121262"/>
              </p:ext>
            </p:extLst>
          </p:nvPr>
        </p:nvGraphicFramePr>
        <p:xfrm>
          <a:off x="345496" y="1039328"/>
          <a:ext cx="8167240" cy="544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Nadpis 1">
            <a:extLst>
              <a:ext uri="{FF2B5EF4-FFF2-40B4-BE49-F238E27FC236}">
                <a16:creationId xmlns:a16="http://schemas.microsoft.com/office/drawing/2014/main" id="{433015B1-29A1-45C0-9977-29581DCBB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29" y="415972"/>
            <a:ext cx="8428238" cy="527106"/>
          </a:xfrm>
        </p:spPr>
        <p:txBody>
          <a:bodyPr>
            <a:normAutofit fontScale="90000"/>
          </a:bodyPr>
          <a:lstStyle/>
          <a:p>
            <a:r>
              <a:rPr lang="cs-CZ" sz="3400" b="1" dirty="0"/>
              <a:t>VYHODNOCENÍ PID – VRBOVA, KE KRČI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114E34-9D50-4D39-A010-DD8E18D76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  <a:p>
            <a:r>
              <a:rPr lang="cs-CZ" dirty="0"/>
              <a:t>ROPID/DPP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19F9732D-4776-48CF-A6A5-ACD8A6DB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14. 6. 2022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67814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558902"/>
              </p:ext>
            </p:extLst>
          </p:nvPr>
        </p:nvGraphicFramePr>
        <p:xfrm>
          <a:off x="345496" y="1039328"/>
          <a:ext cx="8167240" cy="544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Nadpis 1">
            <a:extLst>
              <a:ext uri="{FF2B5EF4-FFF2-40B4-BE49-F238E27FC236}">
                <a16:creationId xmlns:a16="http://schemas.microsoft.com/office/drawing/2014/main" id="{433015B1-29A1-45C0-9977-29581DCBB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29" y="415972"/>
            <a:ext cx="8428238" cy="527106"/>
          </a:xfrm>
        </p:spPr>
        <p:txBody>
          <a:bodyPr>
            <a:normAutofit/>
          </a:bodyPr>
          <a:lstStyle/>
          <a:p>
            <a:r>
              <a:rPr lang="cs-CZ" sz="3400" b="1" dirty="0"/>
              <a:t>VYHODNOCENÍ PID - STRAKONICKÁ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114E34-9D50-4D39-A010-DD8E18D76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  <a:p>
            <a:r>
              <a:rPr lang="cs-CZ" dirty="0"/>
              <a:t>ROPID/DPP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19F9732D-4776-48CF-A6A5-ACD8A6DB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14. 6. 2022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97519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433015B1-29A1-45C0-9977-29581DCBB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28" y="415972"/>
            <a:ext cx="9181759" cy="527106"/>
          </a:xfrm>
        </p:spPr>
        <p:txBody>
          <a:bodyPr>
            <a:noAutofit/>
          </a:bodyPr>
          <a:lstStyle/>
          <a:p>
            <a:r>
              <a:rPr lang="cs-CZ" sz="3400" b="1" dirty="0"/>
              <a:t>VYHODNOCENÍ PID – X125 J. SPOJKA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114E34-9D50-4D39-A010-DD8E18D76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  <a:p>
            <a:r>
              <a:rPr lang="cs-CZ" dirty="0"/>
              <a:t>ROPID/DPP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19F9732D-4776-48CF-A6A5-ACD8A6DB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14. 6. 2022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t="10620" r="31808" b="9881"/>
          <a:stretch/>
        </p:blipFill>
        <p:spPr>
          <a:xfrm>
            <a:off x="240631" y="2997898"/>
            <a:ext cx="4989636" cy="359296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" t="1875" r="3980" b="9545"/>
          <a:stretch/>
        </p:blipFill>
        <p:spPr>
          <a:xfrm>
            <a:off x="240631" y="1029702"/>
            <a:ext cx="8460607" cy="1819175"/>
          </a:xfrm>
          <a:prstGeom prst="rect">
            <a:avLst/>
          </a:prstGeom>
        </p:spPr>
      </p:pic>
      <p:sp>
        <p:nvSpPr>
          <p:cNvPr id="11" name="TextovéPole 4"/>
          <p:cNvSpPr txBox="1">
            <a:spLocks noChangeArrowheads="1"/>
          </p:cNvSpPr>
          <p:nvPr/>
        </p:nvSpPr>
        <p:spPr bwMode="auto">
          <a:xfrm>
            <a:off x="5418475" y="2997898"/>
            <a:ext cx="3379015" cy="368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0" hangingPunct="0"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kumimoji="1" lang="cs-CZ" altLang="cs-CZ" sz="2500" dirty="0">
                <a:latin typeface="Calibri" pitchFamily="34" charset="0"/>
              </a:rPr>
              <a:t>Ukázka z pondělí </a:t>
            </a:r>
            <a:br>
              <a:rPr kumimoji="1" lang="cs-CZ" altLang="cs-CZ" sz="2500" dirty="0">
                <a:latin typeface="Calibri" pitchFamily="34" charset="0"/>
              </a:rPr>
            </a:br>
            <a:r>
              <a:rPr kumimoji="1" lang="cs-CZ" altLang="cs-CZ" sz="2500" dirty="0">
                <a:latin typeface="Calibri" pitchFamily="34" charset="0"/>
              </a:rPr>
              <a:t>13. 6. 2022 </a:t>
            </a:r>
            <a:br>
              <a:rPr kumimoji="1" lang="cs-CZ" altLang="cs-CZ" sz="2500" dirty="0">
                <a:latin typeface="Calibri" pitchFamily="34" charset="0"/>
              </a:rPr>
            </a:br>
            <a:r>
              <a:rPr kumimoji="1" lang="cs-CZ" altLang="cs-CZ" sz="2500" dirty="0">
                <a:latin typeface="Calibri" pitchFamily="34" charset="0"/>
              </a:rPr>
              <a:t>(zelené proužky ukazují jízdu všech spojů včas, dále vybraný jeden spoj)</a:t>
            </a:r>
          </a:p>
          <a:p>
            <a:pPr marL="342900" indent="-342900" eaLnBrk="0" hangingPunct="0"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kumimoji="1" lang="cs-CZ" altLang="cs-CZ" sz="2500" b="1" dirty="0">
                <a:latin typeface="Calibri" pitchFamily="34" charset="0"/>
              </a:rPr>
              <a:t>Od prázdnin proto bude linka 125 opět sloučena do jedné.</a:t>
            </a:r>
          </a:p>
        </p:txBody>
      </p:sp>
    </p:spTree>
    <p:extLst>
      <p:ext uri="{BB962C8B-B14F-4D97-AF65-F5344CB8AC3E}">
        <p14:creationId xmlns:p14="http://schemas.microsoft.com/office/powerpoint/2010/main" val="145505609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63B450FE-5114-4B68-8153-41806F95DE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980781"/>
              </p:ext>
            </p:extLst>
          </p:nvPr>
        </p:nvGraphicFramePr>
        <p:xfrm>
          <a:off x="0" y="0"/>
          <a:ext cx="8940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912123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433015B1-29A1-45C0-9977-29581DCBB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29" y="415972"/>
            <a:ext cx="8428238" cy="527106"/>
          </a:xfrm>
        </p:spPr>
        <p:txBody>
          <a:bodyPr>
            <a:normAutofit/>
          </a:bodyPr>
          <a:lstStyle/>
          <a:p>
            <a:r>
              <a:rPr lang="cs-CZ" sz="3400" b="1" dirty="0"/>
              <a:t>OBSAZENOST ZÁLOŽNÍCH SPOJŮ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114E34-9D50-4D39-A010-DD8E18D76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  <a:p>
            <a:r>
              <a:rPr lang="cs-CZ" dirty="0"/>
              <a:t>ROPID/DPP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19F9732D-4776-48CF-A6A5-ACD8A6DB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14. 6. 2022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355587" y="986130"/>
            <a:ext cx="8326400" cy="670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0" hangingPunct="0"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kumimoji="1" lang="cs-CZ" altLang="cs-CZ" sz="2200" dirty="0">
                <a:latin typeface="Calibri" pitchFamily="34" charset="0"/>
              </a:rPr>
              <a:t>S ohledem na zachování funkčnosti autobusových spojů projíždějících přes Barrandovský most </a:t>
            </a:r>
            <a:r>
              <a:rPr kumimoji="1" lang="cs-CZ" altLang="cs-CZ" sz="2200" b="1" dirty="0">
                <a:latin typeface="Calibri" pitchFamily="34" charset="0"/>
              </a:rPr>
              <a:t>je obsazenost připravených náhradních variant spojení nízká. </a:t>
            </a:r>
            <a:br>
              <a:rPr kumimoji="1" lang="cs-CZ" altLang="cs-CZ" sz="2200" dirty="0">
                <a:latin typeface="Calibri" pitchFamily="34" charset="0"/>
              </a:rPr>
            </a:br>
            <a:r>
              <a:rPr kumimoji="1" lang="cs-CZ" altLang="cs-CZ" sz="2200" dirty="0">
                <a:latin typeface="Calibri" pitchFamily="34" charset="0"/>
              </a:rPr>
              <a:t>Roste pouze v reakci na nějakou mimořádnost v okolí mostu.</a:t>
            </a:r>
          </a:p>
          <a:p>
            <a:pPr marL="342900" indent="-342900" eaLnBrk="0" hangingPunct="0"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kumimoji="1" lang="cs-CZ" altLang="cs-CZ" sz="2200" b="1" dirty="0">
                <a:latin typeface="Calibri" pitchFamily="34" charset="0"/>
              </a:rPr>
              <a:t>Využití tramvajové linky 21 je cca na 1/3 nabízené kapacity </a:t>
            </a:r>
            <a:r>
              <a:rPr kumimoji="1" lang="cs-CZ" altLang="cs-CZ" sz="2200" dirty="0">
                <a:latin typeface="Calibri" pitchFamily="34" charset="0"/>
              </a:rPr>
              <a:t>(o prázdninách bude linka 21 nadále v provozu s ohledem </a:t>
            </a:r>
            <a:br>
              <a:rPr kumimoji="1" lang="cs-CZ" altLang="cs-CZ" sz="2200" dirty="0">
                <a:latin typeface="Calibri" pitchFamily="34" charset="0"/>
              </a:rPr>
            </a:br>
            <a:r>
              <a:rPr kumimoji="1" lang="cs-CZ" altLang="cs-CZ" sz="2200" dirty="0">
                <a:latin typeface="Calibri" pitchFamily="34" charset="0"/>
              </a:rPr>
              <a:t>na napojování TT do Libuše a tedy výluku v Modřanech).</a:t>
            </a:r>
          </a:p>
          <a:p>
            <a:pPr marL="342900" indent="-342900" eaLnBrk="0" hangingPunct="0"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kumimoji="1" lang="cs-CZ" altLang="cs-CZ" sz="2200" b="1" dirty="0">
                <a:latin typeface="Calibri" pitchFamily="34" charset="0"/>
              </a:rPr>
              <a:t>Doplněné vlakové spoje mezi Zbraslaví a Braníkem využívá denně 50 -150 cestujících </a:t>
            </a:r>
            <a:r>
              <a:rPr kumimoji="1" lang="cs-CZ" altLang="cs-CZ" sz="2200" dirty="0">
                <a:latin typeface="Calibri" pitchFamily="34" charset="0"/>
              </a:rPr>
              <a:t>(o prázdninách proto již nebudou v provozu, tyto cestující odvezou běžné vlakové spoje).</a:t>
            </a:r>
          </a:p>
          <a:p>
            <a:pPr marL="342900" indent="-342900" eaLnBrk="0" hangingPunct="0"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kumimoji="1" lang="cs-CZ" altLang="cs-CZ" sz="2200" b="1" dirty="0">
                <a:latin typeface="Calibri" pitchFamily="34" charset="0"/>
              </a:rPr>
              <a:t>Nový přívoz P4 (Belárie – Dostihová) využívá denně</a:t>
            </a:r>
            <a:br>
              <a:rPr kumimoji="1" lang="cs-CZ" altLang="cs-CZ" sz="2200" b="1" dirty="0">
                <a:latin typeface="Calibri" pitchFamily="34" charset="0"/>
              </a:rPr>
            </a:br>
            <a:r>
              <a:rPr kumimoji="1" lang="cs-CZ" altLang="cs-CZ" sz="2200" b="1" dirty="0">
                <a:latin typeface="Calibri" pitchFamily="34" charset="0"/>
              </a:rPr>
              <a:t>cca 120-150 cestujících </a:t>
            </a:r>
            <a:r>
              <a:rPr kumimoji="1" lang="cs-CZ" altLang="cs-CZ" sz="2200" dirty="0">
                <a:latin typeface="Calibri" pitchFamily="34" charset="0"/>
              </a:rPr>
              <a:t>(přívoz P4 bude nadále v provozu).</a:t>
            </a:r>
          </a:p>
          <a:p>
            <a:pPr marL="342900" indent="-342900" eaLnBrk="0" hangingPunct="0"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kumimoji="1" lang="cs-CZ" altLang="cs-CZ" sz="2200" b="1" dirty="0">
                <a:latin typeface="Calibri" pitchFamily="34" charset="0"/>
              </a:rPr>
              <a:t>Provoz hromadné dopravy po začátku rekonstrukce Barrandovského mostu probíhá téměř shodně s obvyklým stavem při nabídnutí dostatečné kapacity.</a:t>
            </a:r>
          </a:p>
          <a:p>
            <a:pPr marL="342900" indent="-342900" eaLnBrk="0" hangingPunct="0"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endParaRPr kumimoji="1" lang="cs-CZ" altLang="cs-CZ" sz="2500" dirty="0">
              <a:latin typeface="Calibri" pitchFamily="34" charset="0"/>
            </a:endParaRPr>
          </a:p>
          <a:p>
            <a:pPr marL="342900" indent="-342900" eaLnBrk="0" hangingPunct="0"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endParaRPr kumimoji="1" lang="cs-CZ" altLang="cs-CZ" sz="25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1540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015B1-29A1-45C0-9977-29581DCBB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958" y="3245123"/>
            <a:ext cx="6051619" cy="701235"/>
          </a:xfrm>
        </p:spPr>
        <p:txBody>
          <a:bodyPr anchor="ctr" anchorCtr="0">
            <a:normAutofit/>
          </a:bodyPr>
          <a:lstStyle/>
          <a:p>
            <a:r>
              <a:rPr lang="cs-CZ" sz="3500" b="1" dirty="0"/>
              <a:t>   Děkujeme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114E34-9D50-4D39-A010-DD8E18D76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ROPID/DPP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19F9732D-4776-48CF-A6A5-ACD8A6DB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sz="1800" dirty="0"/>
          </a:p>
          <a:p>
            <a:r>
              <a:rPr lang="cs-CZ" sz="1800" dirty="0"/>
              <a:t>14. 6. 2022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63771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433015B1-29A1-45C0-9977-29581DCBB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29" y="415972"/>
            <a:ext cx="8428238" cy="527106"/>
          </a:xfrm>
        </p:spPr>
        <p:txBody>
          <a:bodyPr>
            <a:normAutofit/>
          </a:bodyPr>
          <a:lstStyle/>
          <a:p>
            <a:r>
              <a:rPr lang="cs-CZ" sz="3400" b="1" dirty="0"/>
              <a:t>PID PO ZAHÁJENÍ REKONSTRUKCE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114E34-9D50-4D39-A010-DD8E18D76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  <a:p>
            <a:r>
              <a:rPr lang="cs-CZ" dirty="0"/>
              <a:t>ROPID/DPP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19F9732D-4776-48CF-A6A5-ACD8A6DB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14. 6. 2022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355587" y="1043880"/>
            <a:ext cx="83264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0" hangingPunct="0"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kumimoji="1" lang="cs-CZ" altLang="cs-CZ" sz="2500" b="1" dirty="0">
                <a:latin typeface="Calibri" pitchFamily="34" charset="0"/>
              </a:rPr>
              <a:t>Provoz hromadné dopravy po začátku rekonstrukce Barrandovského mostu probíhá téměř shodně s obvyklým stavem.</a:t>
            </a:r>
          </a:p>
          <a:p>
            <a:pPr marL="342900" indent="-342900" eaLnBrk="0" hangingPunct="0"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kumimoji="1" lang="cs-CZ" altLang="cs-CZ" sz="2500" b="1" dirty="0">
                <a:latin typeface="Calibri" pitchFamily="34" charset="0"/>
              </a:rPr>
              <a:t>Delší zdržení nastávají zejména po nehodách </a:t>
            </a:r>
            <a:r>
              <a:rPr kumimoji="1" lang="cs-CZ" altLang="cs-CZ" sz="2500" dirty="0">
                <a:latin typeface="Calibri" pitchFamily="34" charset="0"/>
              </a:rPr>
              <a:t>či dalších mimořádných situacích většinou pouze ve špičkách pracovních dnů, </a:t>
            </a:r>
            <a:r>
              <a:rPr kumimoji="1" lang="cs-CZ" altLang="cs-CZ" sz="2500" b="1" dirty="0">
                <a:latin typeface="Calibri" pitchFamily="34" charset="0"/>
              </a:rPr>
              <a:t>stejně jako před rekonstrukcí.</a:t>
            </a:r>
          </a:p>
          <a:p>
            <a:pPr marL="342900" indent="-342900" eaLnBrk="0" hangingPunct="0"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kumimoji="1" lang="cs-CZ" altLang="cs-CZ" sz="2500" dirty="0">
                <a:latin typeface="Calibri" pitchFamily="34" charset="0"/>
              </a:rPr>
              <a:t>Největší nárůst zdržení zejména v ranní špičce mají spoje linek 165 v Komořanské a 170 v ulici K Barrandovu, naopak zásadně lépe projíždějí díky novému vyhrazenému pruhu autobusové linky po Strakonické ulici.</a:t>
            </a:r>
          </a:p>
          <a:p>
            <a:pPr marL="342900" indent="-342900" eaLnBrk="0" hangingPunct="0"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kumimoji="1" lang="cs-CZ" altLang="cs-CZ" sz="2500" b="1" dirty="0">
                <a:latin typeface="Calibri" pitchFamily="34" charset="0"/>
              </a:rPr>
              <a:t>Celodenní zdržení </a:t>
            </a:r>
            <a:r>
              <a:rPr kumimoji="1" lang="cs-CZ" altLang="cs-CZ" sz="2500" dirty="0">
                <a:latin typeface="Calibri" pitchFamily="34" charset="0"/>
              </a:rPr>
              <a:t>při průjezdu spojů PID po mostě a v jeho okolí </a:t>
            </a:r>
            <a:r>
              <a:rPr kumimoji="1" lang="cs-CZ" altLang="cs-CZ" sz="2500" b="1" dirty="0">
                <a:latin typeface="Calibri" pitchFamily="34" charset="0"/>
              </a:rPr>
              <a:t>se zvýšila jen mírně </a:t>
            </a:r>
            <a:r>
              <a:rPr kumimoji="1" lang="cs-CZ" altLang="cs-CZ" sz="2500" dirty="0">
                <a:latin typeface="Calibri" pitchFamily="34" charset="0"/>
              </a:rPr>
              <a:t>v řádu desítek sekund, </a:t>
            </a:r>
            <a:r>
              <a:rPr kumimoji="1" lang="cs-CZ" altLang="cs-CZ" sz="2500" b="1" dirty="0">
                <a:latin typeface="Calibri" pitchFamily="34" charset="0"/>
              </a:rPr>
              <a:t>spíše jde </a:t>
            </a:r>
            <a:br>
              <a:rPr kumimoji="1" lang="cs-CZ" altLang="cs-CZ" sz="2500" b="1" dirty="0">
                <a:latin typeface="Calibri" pitchFamily="34" charset="0"/>
              </a:rPr>
            </a:br>
            <a:r>
              <a:rPr kumimoji="1" lang="cs-CZ" altLang="cs-CZ" sz="2500" b="1" dirty="0">
                <a:latin typeface="Calibri" pitchFamily="34" charset="0"/>
              </a:rPr>
              <a:t>o zdržení vyplývající z nižších rychlostí průjezdu po mostě. </a:t>
            </a:r>
          </a:p>
        </p:txBody>
      </p:sp>
    </p:spTree>
    <p:extLst>
      <p:ext uri="{BB962C8B-B14F-4D97-AF65-F5344CB8AC3E}">
        <p14:creationId xmlns:p14="http://schemas.microsoft.com/office/powerpoint/2010/main" val="126728417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433015B1-29A1-45C0-9977-29581DCBB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29" y="415972"/>
            <a:ext cx="8428238" cy="527106"/>
          </a:xfrm>
        </p:spPr>
        <p:txBody>
          <a:bodyPr>
            <a:normAutofit/>
          </a:bodyPr>
          <a:lstStyle/>
          <a:p>
            <a:r>
              <a:rPr lang="cs-CZ" sz="3400" b="1" dirty="0"/>
              <a:t>VYHODNOCENÍ ZDRŽENÍ PID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114E34-9D50-4D39-A010-DD8E18D76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  <a:p>
            <a:r>
              <a:rPr lang="cs-CZ" dirty="0"/>
              <a:t>ROPID/DPP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19F9732D-4776-48CF-A6A5-ACD8A6DB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14. 6. 2022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355587" y="1111255"/>
            <a:ext cx="8326400" cy="558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0" hangingPunct="0"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kumimoji="1" lang="cs-CZ" altLang="cs-CZ" sz="2500" dirty="0">
                <a:latin typeface="Calibri" pitchFamily="34" charset="0"/>
              </a:rPr>
              <a:t>Největší růst zdržení – </a:t>
            </a:r>
            <a:r>
              <a:rPr kumimoji="1" lang="cs-CZ" altLang="cs-CZ" sz="2500" b="1" dirty="0">
                <a:latin typeface="Calibri" pitchFamily="34" charset="0"/>
              </a:rPr>
              <a:t>K Barrandovu, Komořanská</a:t>
            </a:r>
            <a:br>
              <a:rPr kumimoji="1" lang="cs-CZ" altLang="cs-CZ" sz="2500" b="1" dirty="0">
                <a:latin typeface="Calibri" pitchFamily="34" charset="0"/>
              </a:rPr>
            </a:br>
            <a:r>
              <a:rPr kumimoji="1" lang="cs-CZ" altLang="cs-CZ" sz="2500" dirty="0">
                <a:latin typeface="Calibri" pitchFamily="34" charset="0"/>
              </a:rPr>
              <a:t>(jde o objízdné trasy za opravovanou rampu mostu)</a:t>
            </a:r>
          </a:p>
          <a:p>
            <a:pPr marL="342900" indent="-342900" eaLnBrk="0" hangingPunct="0"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kumimoji="1" lang="cs-CZ" altLang="cs-CZ" sz="2500" dirty="0">
                <a:latin typeface="Calibri" pitchFamily="34" charset="0"/>
              </a:rPr>
              <a:t>Obvyklá situace – </a:t>
            </a:r>
            <a:r>
              <a:rPr kumimoji="1" lang="cs-CZ" altLang="cs-CZ" sz="2500" b="1" dirty="0">
                <a:latin typeface="Calibri" pitchFamily="34" charset="0"/>
              </a:rPr>
              <a:t>Jeremenkova, Modřanská</a:t>
            </a:r>
            <a:br>
              <a:rPr kumimoji="1" lang="cs-CZ" altLang="cs-CZ" sz="2500" b="1" dirty="0">
                <a:latin typeface="Calibri" pitchFamily="34" charset="0"/>
              </a:rPr>
            </a:br>
            <a:r>
              <a:rPr kumimoji="1" lang="cs-CZ" altLang="cs-CZ" sz="2500" dirty="0">
                <a:latin typeface="Calibri" pitchFamily="34" charset="0"/>
              </a:rPr>
              <a:t>(standardní průjezdy autobusů, spíše mírné zlepšení)</a:t>
            </a:r>
          </a:p>
          <a:p>
            <a:pPr marL="342900" indent="-342900" eaLnBrk="0" hangingPunct="0"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kumimoji="1" lang="cs-CZ" altLang="cs-CZ" sz="2500" dirty="0">
                <a:latin typeface="Calibri" pitchFamily="34" charset="0"/>
              </a:rPr>
              <a:t>Největší zlepšení – </a:t>
            </a:r>
            <a:r>
              <a:rPr kumimoji="1" lang="cs-CZ" altLang="cs-CZ" sz="2500" b="1" dirty="0">
                <a:latin typeface="Calibri" pitchFamily="34" charset="0"/>
              </a:rPr>
              <a:t>Vrbova, Ke Krči, Strakonická</a:t>
            </a:r>
            <a:br>
              <a:rPr kumimoji="1" lang="cs-CZ" altLang="cs-CZ" sz="2500" b="1" dirty="0">
                <a:latin typeface="Calibri" pitchFamily="34" charset="0"/>
              </a:rPr>
            </a:br>
            <a:r>
              <a:rPr kumimoji="1" lang="cs-CZ" altLang="cs-CZ" sz="2500" dirty="0">
                <a:latin typeface="Calibri" pitchFamily="34" charset="0"/>
              </a:rPr>
              <a:t>(díky mírnému prodloužení stávajících vyhrazených pruhů a díky dostavbě nového VJP ve Strakonické ulici)</a:t>
            </a:r>
          </a:p>
          <a:p>
            <a:pPr marL="342900" indent="-342900" eaLnBrk="0" hangingPunct="0"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kumimoji="1" lang="cs-CZ" altLang="cs-CZ" sz="2500" dirty="0">
                <a:latin typeface="Calibri" pitchFamily="34" charset="0"/>
              </a:rPr>
              <a:t>Nejvzdálenější lokality i s jinými vlivy – </a:t>
            </a:r>
            <a:r>
              <a:rPr kumimoji="1" lang="cs-CZ" altLang="cs-CZ" sz="2500" b="1" dirty="0">
                <a:latin typeface="Calibri" pitchFamily="34" charset="0"/>
              </a:rPr>
              <a:t>Libušská, Vídeňská</a:t>
            </a:r>
            <a:br>
              <a:rPr kumimoji="1" lang="cs-CZ" altLang="cs-CZ" sz="2500" b="1" dirty="0">
                <a:latin typeface="Calibri" pitchFamily="34" charset="0"/>
              </a:rPr>
            </a:br>
            <a:r>
              <a:rPr kumimoji="1" lang="cs-CZ" altLang="cs-CZ" sz="2500" dirty="0">
                <a:latin typeface="Calibri" pitchFamily="34" charset="0"/>
              </a:rPr>
              <a:t>(vliv silné individuální dopravy směrem na Prahu 4)</a:t>
            </a:r>
          </a:p>
          <a:p>
            <a:pPr marL="342900" indent="-342900" eaLnBrk="0" hangingPunct="0"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endParaRPr kumimoji="1" lang="cs-CZ" altLang="cs-CZ" sz="1500" dirty="0">
              <a:latin typeface="Calibri" pitchFamily="34" charset="0"/>
            </a:endParaRPr>
          </a:p>
          <a:p>
            <a:pPr marL="342900" indent="-342900" eaLnBrk="0" hangingPunct="0"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kumimoji="1" lang="cs-CZ" altLang="cs-CZ" sz="2500" i="1" dirty="0">
                <a:latin typeface="Calibri" pitchFamily="34" charset="0"/>
              </a:rPr>
              <a:t>Sledována průměrná zdržení v sekundách </a:t>
            </a:r>
            <a:br>
              <a:rPr kumimoji="1" lang="cs-CZ" altLang="cs-CZ" sz="2500" i="1" dirty="0">
                <a:latin typeface="Calibri" pitchFamily="34" charset="0"/>
              </a:rPr>
            </a:br>
            <a:r>
              <a:rPr kumimoji="1" lang="cs-CZ" altLang="cs-CZ" sz="2500" i="1" dirty="0">
                <a:latin typeface="Calibri" pitchFamily="34" charset="0"/>
              </a:rPr>
              <a:t>v </a:t>
            </a:r>
            <a:r>
              <a:rPr kumimoji="1" lang="cs-CZ" altLang="cs-CZ" sz="2500" i="1" dirty="0" err="1">
                <a:latin typeface="Calibri" pitchFamily="34" charset="0"/>
              </a:rPr>
              <a:t>mezizastávkových</a:t>
            </a:r>
            <a:r>
              <a:rPr kumimoji="1" lang="cs-CZ" altLang="cs-CZ" sz="2500" i="1" dirty="0">
                <a:latin typeface="Calibri" pitchFamily="34" charset="0"/>
              </a:rPr>
              <a:t> úsecích vedoucích přes Barrandovský most v pracovní dny v období 6-20 hodin.</a:t>
            </a:r>
          </a:p>
        </p:txBody>
      </p:sp>
    </p:spTree>
    <p:extLst>
      <p:ext uri="{BB962C8B-B14F-4D97-AF65-F5344CB8AC3E}">
        <p14:creationId xmlns:p14="http://schemas.microsoft.com/office/powerpoint/2010/main" val="320615391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433015B1-29A1-45C0-9977-29581DCBB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29" y="415972"/>
            <a:ext cx="8428238" cy="527106"/>
          </a:xfrm>
        </p:spPr>
        <p:txBody>
          <a:bodyPr>
            <a:normAutofit/>
          </a:bodyPr>
          <a:lstStyle/>
          <a:p>
            <a:r>
              <a:rPr lang="cs-CZ" sz="3400" b="1" dirty="0"/>
              <a:t>VYHODNOCENÍ PID - K BARRANDOVU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114E34-9D50-4D39-A010-DD8E18D76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  <a:p>
            <a:r>
              <a:rPr lang="cs-CZ" dirty="0"/>
              <a:t>ROPID/DPP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19F9732D-4776-48CF-A6A5-ACD8A6DB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14. 6. 2022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pPr/>
              <a:t>4</a:t>
            </a:fld>
            <a:endParaRPr lang="cs-CZ"/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140829"/>
              </p:ext>
            </p:extLst>
          </p:nvPr>
        </p:nvGraphicFramePr>
        <p:xfrm>
          <a:off x="345496" y="1039328"/>
          <a:ext cx="8167240" cy="544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73911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Graf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96" y="1039328"/>
            <a:ext cx="8167239" cy="544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433015B1-29A1-45C0-9977-29581DCBB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29" y="415972"/>
            <a:ext cx="8428238" cy="527106"/>
          </a:xfrm>
        </p:spPr>
        <p:txBody>
          <a:bodyPr>
            <a:normAutofit/>
          </a:bodyPr>
          <a:lstStyle/>
          <a:p>
            <a:r>
              <a:rPr lang="cs-CZ" sz="3400" b="1" dirty="0"/>
              <a:t>VYHODNOCENÍ PID - K BARRANDOVU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114E34-9D50-4D39-A010-DD8E18D76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  <a:p>
            <a:r>
              <a:rPr lang="cs-CZ" dirty="0"/>
              <a:t>ROPID/DPP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19F9732D-4776-48CF-A6A5-ACD8A6DB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14. 6. 2022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7002965" y="6193895"/>
            <a:ext cx="1795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 dat: DPP, a. s. </a:t>
            </a:r>
          </a:p>
        </p:txBody>
      </p:sp>
    </p:spTree>
    <p:extLst>
      <p:ext uri="{BB962C8B-B14F-4D97-AF65-F5344CB8AC3E}">
        <p14:creationId xmlns:p14="http://schemas.microsoft.com/office/powerpoint/2010/main" val="297607997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474174"/>
              </p:ext>
            </p:extLst>
          </p:nvPr>
        </p:nvGraphicFramePr>
        <p:xfrm>
          <a:off x="345496" y="1039328"/>
          <a:ext cx="8167240" cy="544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Nadpis 1">
            <a:extLst>
              <a:ext uri="{FF2B5EF4-FFF2-40B4-BE49-F238E27FC236}">
                <a16:creationId xmlns:a16="http://schemas.microsoft.com/office/drawing/2014/main" id="{433015B1-29A1-45C0-9977-29581DCBB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29" y="415972"/>
            <a:ext cx="8428238" cy="527106"/>
          </a:xfrm>
        </p:spPr>
        <p:txBody>
          <a:bodyPr>
            <a:normAutofit/>
          </a:bodyPr>
          <a:lstStyle/>
          <a:p>
            <a:r>
              <a:rPr lang="cs-CZ" sz="3400" b="1" dirty="0"/>
              <a:t>VYHODNOCENÍ PID - KOMOŘANSKÁ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114E34-9D50-4D39-A010-DD8E18D76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  <a:p>
            <a:r>
              <a:rPr lang="cs-CZ" dirty="0"/>
              <a:t>ROPID/DPP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19F9732D-4776-48CF-A6A5-ACD8A6DB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14. 6. 2022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69655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96" y="1039328"/>
            <a:ext cx="8208545" cy="544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433015B1-29A1-45C0-9977-29581DCBB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29" y="415972"/>
            <a:ext cx="8428238" cy="527106"/>
          </a:xfrm>
        </p:spPr>
        <p:txBody>
          <a:bodyPr>
            <a:normAutofit/>
          </a:bodyPr>
          <a:lstStyle/>
          <a:p>
            <a:r>
              <a:rPr lang="cs-CZ" sz="3400" b="1" dirty="0"/>
              <a:t>VYHODNOCENÍ PID - KOMOŘANSKÁ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114E34-9D50-4D39-A010-DD8E18D76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  <a:p>
            <a:r>
              <a:rPr lang="cs-CZ" dirty="0"/>
              <a:t>ROPID/DPP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19F9732D-4776-48CF-A6A5-ACD8A6DB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14. 6. 2022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29084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243217"/>
              </p:ext>
            </p:extLst>
          </p:nvPr>
        </p:nvGraphicFramePr>
        <p:xfrm>
          <a:off x="345496" y="1039328"/>
          <a:ext cx="8167240" cy="544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Nadpis 1">
            <a:extLst>
              <a:ext uri="{FF2B5EF4-FFF2-40B4-BE49-F238E27FC236}">
                <a16:creationId xmlns:a16="http://schemas.microsoft.com/office/drawing/2014/main" id="{433015B1-29A1-45C0-9977-29581DCBB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29" y="415972"/>
            <a:ext cx="8428238" cy="527106"/>
          </a:xfrm>
        </p:spPr>
        <p:txBody>
          <a:bodyPr>
            <a:normAutofit/>
          </a:bodyPr>
          <a:lstStyle/>
          <a:p>
            <a:r>
              <a:rPr lang="cs-CZ" sz="3400" b="1" dirty="0"/>
              <a:t>VYHODNOCENÍ PID - JEREMENKOVA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114E34-9D50-4D39-A010-DD8E18D76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  <a:p>
            <a:r>
              <a:rPr lang="cs-CZ" dirty="0"/>
              <a:t>ROPID/DPP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19F9732D-4776-48CF-A6A5-ACD8A6DB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14. 6. 2022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15863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726761"/>
              </p:ext>
            </p:extLst>
          </p:nvPr>
        </p:nvGraphicFramePr>
        <p:xfrm>
          <a:off x="345496" y="1039328"/>
          <a:ext cx="8167240" cy="544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Nadpis 1">
            <a:extLst>
              <a:ext uri="{FF2B5EF4-FFF2-40B4-BE49-F238E27FC236}">
                <a16:creationId xmlns:a16="http://schemas.microsoft.com/office/drawing/2014/main" id="{433015B1-29A1-45C0-9977-29581DCBB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29" y="415972"/>
            <a:ext cx="8428238" cy="527106"/>
          </a:xfrm>
        </p:spPr>
        <p:txBody>
          <a:bodyPr>
            <a:normAutofit/>
          </a:bodyPr>
          <a:lstStyle/>
          <a:p>
            <a:r>
              <a:rPr lang="cs-CZ" sz="3400" b="1" dirty="0"/>
              <a:t>VYHODNOCENÍ PID - MODŘANSKÁ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114E34-9D50-4D39-A010-DD8E18D76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  <a:p>
            <a:r>
              <a:rPr lang="cs-CZ" dirty="0"/>
              <a:t>ROPID/DPP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19F9732D-4776-48CF-A6A5-ACD8A6DB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14. 6. 2022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pPr/>
              <a:t>9</a:t>
            </a:fld>
            <a:endParaRPr lang="cs-CZ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282291"/>
              </p:ext>
            </p:extLst>
          </p:nvPr>
        </p:nvGraphicFramePr>
        <p:xfrm>
          <a:off x="345496" y="1039328"/>
          <a:ext cx="8167240" cy="544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133218"/>
              </p:ext>
            </p:extLst>
          </p:nvPr>
        </p:nvGraphicFramePr>
        <p:xfrm>
          <a:off x="345496" y="1039328"/>
          <a:ext cx="8167240" cy="544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606048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otiv Office">
  <a:themeElements>
    <a:clrScheme name="Vlastní 8">
      <a:dk1>
        <a:sysClr val="windowText" lastClr="000000"/>
      </a:dk1>
      <a:lt1>
        <a:sysClr val="window" lastClr="FFFFFF"/>
      </a:lt1>
      <a:dk2>
        <a:srgbClr val="4B4B4B"/>
      </a:dk2>
      <a:lt2>
        <a:srgbClr val="B0B0A9"/>
      </a:lt2>
      <a:accent1>
        <a:srgbClr val="DC301B"/>
      </a:accent1>
      <a:accent2>
        <a:srgbClr val="DC911B"/>
      </a:accent2>
      <a:accent3>
        <a:srgbClr val="B0B0A9"/>
      </a:accent3>
      <a:accent4>
        <a:srgbClr val="78004C"/>
      </a:accent4>
      <a:accent5>
        <a:srgbClr val="002169"/>
      </a:accent5>
      <a:accent6>
        <a:srgbClr val="19966E"/>
      </a:accent6>
      <a:hlink>
        <a:srgbClr val="40B02A"/>
      </a:hlink>
      <a:folHlink>
        <a:srgbClr val="DCCD00"/>
      </a:folHlink>
    </a:clrScheme>
    <a:fontScheme name="Vlastní 1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prezentace pid.potx" id="{CE98AFF6-9D73-4DAD-BB1A-72EA527D2DCF}" vid="{7429F160-8AFE-4A6D-8DA7-3F35DF6A59C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871</Words>
  <Application>Microsoft Office PowerPoint</Application>
  <PresentationFormat>Širokoúhlá obrazovka</PresentationFormat>
  <Paragraphs>130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Arial Nova</vt:lpstr>
      <vt:lpstr>Calibri</vt:lpstr>
      <vt:lpstr>Wingdings</vt:lpstr>
      <vt:lpstr>Motiv Office</vt:lpstr>
      <vt:lpstr>  HROMADNÁ DOPRAVA PO ZAČÁTKU   REKONSTRUKCE BARRANDOVSKÉHO MOSTU</vt:lpstr>
      <vt:lpstr>PID PO ZAHÁJENÍ REKONSTRUKCE </vt:lpstr>
      <vt:lpstr>VYHODNOCENÍ ZDRŽENÍ PID</vt:lpstr>
      <vt:lpstr>VYHODNOCENÍ PID - K BARRANDOVU</vt:lpstr>
      <vt:lpstr>VYHODNOCENÍ PID - K BARRANDOVU</vt:lpstr>
      <vt:lpstr>VYHODNOCENÍ PID - KOMOŘANSKÁ</vt:lpstr>
      <vt:lpstr>VYHODNOCENÍ PID - KOMOŘANSKÁ</vt:lpstr>
      <vt:lpstr>VYHODNOCENÍ PID - JEREMENKOVA</vt:lpstr>
      <vt:lpstr>VYHODNOCENÍ PID - MODŘANSKÁ</vt:lpstr>
      <vt:lpstr>VYHODNOCENÍ PID – VRBOVA, KE KRČI</vt:lpstr>
      <vt:lpstr>VYHODNOCENÍ PID – VRBOVA, KE KRČI</vt:lpstr>
      <vt:lpstr>VYHODNOCENÍ PID - STRAKONICKÁ</vt:lpstr>
      <vt:lpstr>VYHODNOCENÍ PID – X125 J. SPOJKA</vt:lpstr>
      <vt:lpstr>Prezentace aplikace PowerPoint</vt:lpstr>
      <vt:lpstr>OBSAZENOST ZÁLOŽNÍCH SPOJŮ</vt:lpstr>
      <vt:lpstr>   Děkujeme za pozornost</vt:lpstr>
    </vt:vector>
  </TitlesOfParts>
  <Company>ROPID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představení dokumentu ROZVOJ LINEK PID 2022-2032</dc:title>
  <dc:creator>Fafejta Martin</dc:creator>
  <cp:lastModifiedBy>Kubátová Eva (MHMP, OMM)</cp:lastModifiedBy>
  <cp:revision>81</cp:revision>
  <dcterms:created xsi:type="dcterms:W3CDTF">2022-04-25T10:37:30Z</dcterms:created>
  <dcterms:modified xsi:type="dcterms:W3CDTF">2022-06-14T10:34:35Z</dcterms:modified>
</cp:coreProperties>
</file>